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sldIdLst>
    <p:sldId id="600" r:id="rId2"/>
    <p:sldId id="601" r:id="rId3"/>
    <p:sldId id="602" r:id="rId4"/>
    <p:sldId id="603" r:id="rId5"/>
    <p:sldId id="604" r:id="rId6"/>
    <p:sldId id="605" r:id="rId7"/>
    <p:sldId id="606" r:id="rId8"/>
    <p:sldId id="607" r:id="rId9"/>
    <p:sldId id="608" r:id="rId10"/>
    <p:sldId id="609" r:id="rId11"/>
    <p:sldId id="610" r:id="rId12"/>
    <p:sldId id="611" r:id="rId13"/>
    <p:sldId id="582" r:id="rId14"/>
    <p:sldId id="583" r:id="rId15"/>
    <p:sldId id="584" r:id="rId16"/>
    <p:sldId id="585" r:id="rId17"/>
    <p:sldId id="586" r:id="rId18"/>
    <p:sldId id="587" r:id="rId19"/>
    <p:sldId id="588" r:id="rId20"/>
    <p:sldId id="589" r:id="rId21"/>
    <p:sldId id="590" r:id="rId22"/>
    <p:sldId id="591" r:id="rId23"/>
    <p:sldId id="592" r:id="rId24"/>
    <p:sldId id="593" r:id="rId25"/>
    <p:sldId id="594" r:id="rId26"/>
    <p:sldId id="595" r:id="rId27"/>
    <p:sldId id="596" r:id="rId28"/>
    <p:sldId id="597" r:id="rId29"/>
    <p:sldId id="598" r:id="rId30"/>
    <p:sldId id="599" r:id="rId31"/>
    <p:sldId id="568" r:id="rId32"/>
    <p:sldId id="569" r:id="rId33"/>
    <p:sldId id="570" r:id="rId34"/>
    <p:sldId id="571" r:id="rId35"/>
    <p:sldId id="572" r:id="rId36"/>
    <p:sldId id="573" r:id="rId37"/>
    <p:sldId id="574" r:id="rId38"/>
    <p:sldId id="575" r:id="rId39"/>
    <p:sldId id="576" r:id="rId40"/>
    <p:sldId id="577" r:id="rId41"/>
    <p:sldId id="578" r:id="rId42"/>
    <p:sldId id="579" r:id="rId43"/>
    <p:sldId id="580" r:id="rId44"/>
    <p:sldId id="581" r:id="rId45"/>
    <p:sldId id="556" r:id="rId46"/>
    <p:sldId id="557" r:id="rId47"/>
    <p:sldId id="558" r:id="rId48"/>
    <p:sldId id="559" r:id="rId49"/>
    <p:sldId id="560" r:id="rId50"/>
    <p:sldId id="561" r:id="rId51"/>
    <p:sldId id="562" r:id="rId52"/>
    <p:sldId id="563" r:id="rId53"/>
    <p:sldId id="564" r:id="rId54"/>
    <p:sldId id="565" r:id="rId55"/>
    <p:sldId id="566" r:id="rId56"/>
    <p:sldId id="567" r:id="rId57"/>
    <p:sldId id="537" r:id="rId58"/>
    <p:sldId id="538" r:id="rId59"/>
    <p:sldId id="539" r:id="rId60"/>
    <p:sldId id="540" r:id="rId61"/>
    <p:sldId id="541" r:id="rId62"/>
    <p:sldId id="542" r:id="rId63"/>
    <p:sldId id="543" r:id="rId64"/>
    <p:sldId id="544" r:id="rId65"/>
    <p:sldId id="545" r:id="rId66"/>
    <p:sldId id="546" r:id="rId67"/>
    <p:sldId id="547" r:id="rId68"/>
    <p:sldId id="548" r:id="rId69"/>
    <p:sldId id="549" r:id="rId70"/>
    <p:sldId id="550" r:id="rId71"/>
    <p:sldId id="551" r:id="rId72"/>
    <p:sldId id="552" r:id="rId73"/>
    <p:sldId id="553" r:id="rId74"/>
    <p:sldId id="554" r:id="rId75"/>
    <p:sldId id="555" r:id="rId76"/>
    <p:sldId id="342" r:id="rId77"/>
    <p:sldId id="260" r:id="rId78"/>
    <p:sldId id="286" r:id="rId79"/>
    <p:sldId id="359" r:id="rId80"/>
    <p:sldId id="528" r:id="rId81"/>
    <p:sldId id="536" r:id="rId82"/>
    <p:sldId id="533" r:id="rId83"/>
    <p:sldId id="534" r:id="rId84"/>
    <p:sldId id="495" r:id="rId85"/>
    <p:sldId id="361" r:id="rId8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3838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6494" autoAdjust="0"/>
  </p:normalViewPr>
  <p:slideViewPr>
    <p:cSldViewPr snapToGrid="0">
      <p:cViewPr varScale="1">
        <p:scale>
          <a:sx n="81" d="100"/>
          <a:sy n="81" d="100"/>
        </p:scale>
        <p:origin x="614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07C965-F7D8-430F-9305-B053BD98BBF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083A7-AD68-43B1-9BB2-4E28F93C02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8092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550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083A7-AD68-43B1-9BB2-4E28F93C02AC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81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3DCD62-DD6D-4AEE-8E5C-3E56DE987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E01520-1862-4DE6-9BAF-9504145952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19F56-68CD-40A2-8713-90EE72738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D880C1-BDD1-464D-AAE2-36E6083B8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D2525-F5B4-4AB2-BF14-24E7FC99B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02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94EA42-D364-48C1-AEEE-238310B0B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0F2798-2A7A-4CF0-8363-0479E0789D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E8362D-DE53-4086-89E5-717A8D19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4DD37C-A203-4325-AB8F-A796D14ED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337EA4-32BD-49D1-A99D-7E59F0D1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361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BFC6712-4185-4E6F-838B-4B206982A9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B3F4B1-BF0C-4DA8-AC41-E9F8D6A12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EB3AF8-19E6-41E4-8C31-23CFCF430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CDB64F-C7C4-4371-8581-099B73DED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AD78D8-59A8-43EA-B50E-8CA46734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8014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1999" cy="6862074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77216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 userDrawn="1"/>
        </p:nvSpPr>
        <p:spPr>
          <a:xfrm>
            <a:off x="5787188" y="0"/>
            <a:ext cx="6404811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4" name="Прямая соединительная линия 3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Рисунок 8"/>
          <p:cNvSpPr>
            <a:spLocks noGrp="1"/>
          </p:cNvSpPr>
          <p:nvPr>
            <p:ph type="pic" sz="quarter" idx="10"/>
          </p:nvPr>
        </p:nvSpPr>
        <p:spPr>
          <a:xfrm>
            <a:off x="4865573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8"/>
          <p:cNvSpPr>
            <a:spLocks noGrp="1"/>
          </p:cNvSpPr>
          <p:nvPr>
            <p:ph type="pic" sz="quarter" idx="11"/>
          </p:nvPr>
        </p:nvSpPr>
        <p:spPr>
          <a:xfrm>
            <a:off x="6745201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8"/>
          <p:cNvSpPr>
            <a:spLocks noGrp="1"/>
          </p:cNvSpPr>
          <p:nvPr>
            <p:ph type="pic" sz="quarter" idx="12"/>
          </p:nvPr>
        </p:nvSpPr>
        <p:spPr>
          <a:xfrm>
            <a:off x="8634052" y="1549400"/>
            <a:ext cx="1889125" cy="3708400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82871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 userDrawn="1"/>
        </p:nvSpPr>
        <p:spPr>
          <a:xfrm>
            <a:off x="11323951" y="1180287"/>
            <a:ext cx="5886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800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0</a:t>
            </a:r>
            <a:fld id="{149B6D55-4680-4DC5-B665-330CCBA60EFE}" type="slidenum">
              <a:rPr lang="ru-RU" sz="1800" b="1" baseline="0" smtClean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Poppins SemiBold" panose="02000000000000000000" pitchFamily="2" charset="0"/>
              </a:rPr>
              <a:pPr algn="l"/>
              <a:t>‹#›</a:t>
            </a:fld>
            <a:endParaRPr lang="ru-RU" sz="1000" dirty="0">
              <a:solidFill>
                <a:srgbClr val="0000ED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7" name="Прямая соединительная линия 16"/>
          <p:cNvCxnSpPr/>
          <p:nvPr userDrawn="1"/>
        </p:nvCxnSpPr>
        <p:spPr>
          <a:xfrm flipH="1">
            <a:off x="11547515" y="1717278"/>
            <a:ext cx="3416" cy="472239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651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580E1D-75BE-4F00-8EFC-DB52C19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86C6A2-ABF3-4993-AE61-8FA13A789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56B0C3-7048-4CDA-A1D6-B01E6F07A4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BB88BE1-D930-44DF-A7CB-DD6434D35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7E5F71-86B4-4EF3-BAF4-83A56F06B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0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E9C86E-1915-464F-8301-565FEED55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CF1E69-4C7F-47EE-B277-95311867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0E3F03-57A7-4629-A227-EA5CE7E68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FBA3A6-970B-4D4C-9102-9B3F13D4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E9135D-211F-4920-B1EE-26006D54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616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C365A-EA8E-4C94-A959-BE0F3423A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C56EE-29C0-4CF8-A8C9-C47517F6F3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7241BF-E8CA-41D4-9B8A-AC8FD1C850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5EB962-2E57-432E-9595-F7D151325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4FF116-417E-4257-A9CD-E20A9DDA9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EDC924-81B9-4005-A0EB-240262F9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14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63547D-16E3-44B1-B572-2DC160B63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349EC2-FEA4-4D98-AAFA-6383B2ADB2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6ADED-6FC7-458B-9381-C2969EBC54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2495450-EC54-481D-92A9-03C53F31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BFE01E6-4E34-4728-9BA5-2F72C0CB97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E4801C-C563-4925-9FD1-958DB6DE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733F65-28BF-490F-A36B-955A043E4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9C4002-1E2D-4509-99D1-CD93113F2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236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4DFE25-2409-4C0A-A6B7-E5CBD8486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D37013-38B2-4EA2-BD63-544EEFE8B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8583157-9A60-484F-9D7E-C81175A2F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0AD9F2F-A98A-41FF-ABDB-2A79478C6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02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0221088-A7EA-4828-A8E6-28164C932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1BCE07-5A6A-4102-8DDE-726E30B85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19409C-1AFB-4DB3-9051-53814C7C8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39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53C431-77C6-4932-B621-869F1214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02ADF1-E5E0-46D0-8256-D1B3784A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840EF2-9EAC-4915-930B-D29494533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2D84EF-0C3E-4C07-A588-6967BEA59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8A6A65-64C5-4EE5-99EC-86A982721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4D9E56-2B51-4CA3-B9B7-343D9674C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24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CD9B9-FB80-45F5-9D03-5B512C795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F4CDB5A-2D5A-43D6-8D68-B522605FE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750FA1-3ECC-47AC-BA7E-C436CB7C8C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25C565-7CDF-4712-8C05-8E9E490C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3ED3B-76BA-4855-B5BE-7384D7FF0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C7703FB-602F-42FD-88D5-215D25A33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809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25257A0-BF8D-4C09-A1FE-4AF53810D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050D4B-1D55-4028-88A7-CC52E849C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4338B-F205-4684-A0C9-DE7AF0827D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B8193-C8F6-46C7-9EC1-7E42D8A1F207}" type="datetimeFigureOut">
              <a:rPr lang="ko-KR" altLang="en-US" smtClean="0"/>
              <a:t>2021-07-05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B40481-305F-4CC2-A1BD-4FC65D153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A05C7B-2B64-4526-8958-69B8CFE87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0B37C-D581-4217-8622-BFD10A50EC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15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02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15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개인 프로젝트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99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D167FE4-116F-4EB5-83ED-812C5B639EB9}"/>
              </a:ext>
            </a:extLst>
          </p:cNvPr>
          <p:cNvGraphicFramePr>
            <a:graphicFrameLocks noGrp="1"/>
          </p:cNvGraphicFramePr>
          <p:nvPr/>
        </p:nvGraphicFramePr>
        <p:xfrm>
          <a:off x="1110790" y="1417746"/>
          <a:ext cx="10069397" cy="47753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81607">
                  <a:extLst>
                    <a:ext uri="{9D8B030D-6E8A-4147-A177-3AD203B41FA5}">
                      <a16:colId xmlns:a16="http://schemas.microsoft.com/office/drawing/2014/main" val="2721988299"/>
                    </a:ext>
                  </a:extLst>
                </a:gridCol>
                <a:gridCol w="973402">
                  <a:extLst>
                    <a:ext uri="{9D8B030D-6E8A-4147-A177-3AD203B41FA5}">
                      <a16:colId xmlns:a16="http://schemas.microsoft.com/office/drawing/2014/main" val="566451944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560310405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2696862911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3732868604"/>
                    </a:ext>
                  </a:extLst>
                </a:gridCol>
                <a:gridCol w="943349">
                  <a:extLst>
                    <a:ext uri="{9D8B030D-6E8A-4147-A177-3AD203B41FA5}">
                      <a16:colId xmlns:a16="http://schemas.microsoft.com/office/drawing/2014/main" val="1788163403"/>
                    </a:ext>
                  </a:extLst>
                </a:gridCol>
                <a:gridCol w="1003619">
                  <a:extLst>
                    <a:ext uri="{9D8B030D-6E8A-4147-A177-3AD203B41FA5}">
                      <a16:colId xmlns:a16="http://schemas.microsoft.com/office/drawing/2014/main" val="2032294109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476562352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2323090526"/>
                    </a:ext>
                  </a:extLst>
                </a:gridCol>
              </a:tblGrid>
              <a:tr h="72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DATE/</a:t>
                      </a:r>
                    </a:p>
                    <a:p>
                      <a:pPr algn="ctr" latinLnBrk="1"/>
                      <a:r>
                        <a:rPr lang="en-US" altLang="ko-KR" dirty="0"/>
                        <a:t>TO DO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1.4 ~ 1.8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1.11~</a:t>
                      </a:r>
                    </a:p>
                    <a:p>
                      <a:pPr algn="ctr" latinLnBrk="1"/>
                      <a:r>
                        <a:rPr lang="en-US" altLang="ko-KR" dirty="0"/>
                        <a:t>1.15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1.18~</a:t>
                      </a:r>
                    </a:p>
                    <a:p>
                      <a:pPr algn="ctr" latinLnBrk="1"/>
                      <a:r>
                        <a:rPr lang="en-US" altLang="ko-KR" dirty="0"/>
                        <a:t>1.22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1.25~</a:t>
                      </a:r>
                    </a:p>
                    <a:p>
                      <a:pPr algn="ctr" latinLnBrk="1"/>
                      <a:r>
                        <a:rPr lang="en-US" altLang="ko-KR" dirty="0"/>
                        <a:t>1.29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2.1~</a:t>
                      </a:r>
                    </a:p>
                    <a:p>
                      <a:pPr algn="ctr" latinLnBrk="1"/>
                      <a:r>
                        <a:rPr lang="en-US" altLang="ko-KR" dirty="0"/>
                        <a:t>2.5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2.8~</a:t>
                      </a:r>
                    </a:p>
                    <a:p>
                      <a:pPr algn="ctr" latinLnBrk="1"/>
                      <a:r>
                        <a:rPr lang="en-US" altLang="ko-KR" dirty="0"/>
                        <a:t>2.12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2.15~</a:t>
                      </a:r>
                    </a:p>
                    <a:p>
                      <a:pPr algn="ctr" latinLnBrk="1"/>
                      <a:r>
                        <a:rPr lang="en-US" altLang="ko-KR" dirty="0"/>
                        <a:t>2.19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2.22~</a:t>
                      </a:r>
                    </a:p>
                    <a:p>
                      <a:pPr algn="ctr" latinLnBrk="1"/>
                      <a:r>
                        <a:rPr lang="en-US" altLang="ko-KR" dirty="0"/>
                        <a:t>2.26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741765"/>
                  </a:ext>
                </a:extLst>
              </a:tr>
              <a:tr h="524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자료 분석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662047"/>
                  </a:ext>
                </a:extLst>
              </a:tr>
              <a:tr h="459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html,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css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MySQL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334702"/>
                  </a:ext>
                </a:extLst>
              </a:tr>
              <a:tr h="51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jsp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Node.js,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boothstrap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express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학습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464353"/>
                  </a:ext>
                </a:extLst>
              </a:tr>
              <a:tr h="501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연구실 정보 추가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742902"/>
                  </a:ext>
                </a:extLst>
              </a:tr>
              <a:tr h="518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디자인 수정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구글 캘린더 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사이즈 수정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65688"/>
                  </a:ext>
                </a:extLst>
              </a:tr>
              <a:tr h="5146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여러 개 업로드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글꼴 및 색상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717806"/>
                  </a:ext>
                </a:extLst>
              </a:tr>
              <a:tr h="5216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공지글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최상단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이동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암호 방식 변경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198578"/>
                  </a:ext>
                </a:extLst>
              </a:tr>
              <a:tr h="494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전체적인 기능 보완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테스트 및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08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0915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69296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DC5CC-0635-4650-804A-A09A93C31F03}"/>
              </a:ext>
            </a:extLst>
          </p:cNvPr>
          <p:cNvSpPr/>
          <p:nvPr/>
        </p:nvSpPr>
        <p:spPr>
          <a:xfrm>
            <a:off x="455324" y="294642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8494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6CB62B-CAE9-4208-9107-6098B9B6CD73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F1D09-F47A-4E04-9991-895CD32BAA60}"/>
              </a:ext>
            </a:extLst>
          </p:cNvPr>
          <p:cNvSpPr txBox="1"/>
          <p:nvPr/>
        </p:nvSpPr>
        <p:spPr>
          <a:xfrm>
            <a:off x="575429" y="2771792"/>
            <a:ext cx="6094428" cy="14178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여러 개 업로드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글꼴 및 색상 변경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543300" lvl="8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9453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02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05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개인 프로젝트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373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357695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해결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수정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캘린더 사이즈 수정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0972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2764677"/>
            <a:ext cx="7152106" cy="4347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해결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업로드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 작성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삭제 오류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수정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글자 공백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Margin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수정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Bootstrap </a:t>
            </a: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기본 </a:t>
            </a:r>
            <a:r>
              <a:rPr lang="en-US" altLang="ko-KR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table</a:t>
            </a: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캘린더 사이즈 수정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55889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login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25" name="_x280394240">
            <a:extLst>
              <a:ext uri="{FF2B5EF4-FFF2-40B4-BE49-F238E27FC236}">
                <a16:creationId xmlns:a16="http://schemas.microsoft.com/office/drawing/2014/main" id="{4AC1F648-1C31-45C0-BE49-7CDB8B2FC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7" t="6397" r="8105" b="7372"/>
          <a:stretch/>
        </p:blipFill>
        <p:spPr bwMode="auto">
          <a:xfrm>
            <a:off x="6431784" y="1734529"/>
            <a:ext cx="4700782" cy="33889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_x281486240">
            <a:extLst>
              <a:ext uri="{FF2B5EF4-FFF2-40B4-BE49-F238E27FC236}">
                <a16:creationId xmlns:a16="http://schemas.microsoft.com/office/drawing/2014/main" id="{11CAC38B-2C49-41D6-9CC6-D2DB139A7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434" y="1734530"/>
            <a:ext cx="4935982" cy="338893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BED1C-EF0D-42C3-AD53-CE595F7B5E65}"/>
              </a:ext>
            </a:extLst>
          </p:cNvPr>
          <p:cNvSpPr txBox="1"/>
          <p:nvPr/>
        </p:nvSpPr>
        <p:spPr>
          <a:xfrm>
            <a:off x="6431783" y="1312362"/>
            <a:ext cx="2561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lang="en-US" altLang="ko-KR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lang="en-US" altLang="ko-KR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57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project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_x275568312">
            <a:extLst>
              <a:ext uri="{FF2B5EF4-FFF2-40B4-BE49-F238E27FC236}">
                <a16:creationId xmlns:a16="http://schemas.microsoft.com/office/drawing/2014/main" id="{BBAB5845-6DE0-4D63-8732-1DA84050B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591" y="2047080"/>
            <a:ext cx="4546430" cy="311747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8D8B1D-B97C-48AE-AC06-E94727506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981" y="2041220"/>
            <a:ext cx="4408508" cy="31174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5321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Design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FBCE82-E11E-4EAF-83D6-48643CE05E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797"/>
          <a:stretch/>
        </p:blipFill>
        <p:spPr>
          <a:xfrm>
            <a:off x="3656533" y="1395629"/>
            <a:ext cx="2352384" cy="20783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2101B1-433D-4CF2-80EC-515C719EC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86" y="3753970"/>
            <a:ext cx="2453214" cy="2104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7FC42E-CC10-43F2-B0E5-D3C8C6D6F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4083" y="2658949"/>
            <a:ext cx="2325650" cy="1924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B2948A-F5E4-4A61-8C01-7D0580A49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853" y="1395629"/>
            <a:ext cx="2500954" cy="2085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E8E323C-8B9D-4B47-BEF0-2A1AC2BE3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853" y="3753970"/>
            <a:ext cx="2500954" cy="21045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5276E1A-BF77-4C22-8FC9-D5679DE43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6975" y="2658949"/>
            <a:ext cx="2352383" cy="192439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596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30715345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User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0712DD4-2E7B-418A-9291-EBAB4753D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90" y="2009576"/>
            <a:ext cx="3057952" cy="28388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1AD0417-94FC-4472-8C01-0DDE5DD77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6049" y="1630389"/>
            <a:ext cx="5940602" cy="359722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10C543-0BC5-4ED7-952A-C65223E3100E}"/>
              </a:ext>
            </a:extLst>
          </p:cNvPr>
          <p:cNvSpPr txBox="1"/>
          <p:nvPr/>
        </p:nvSpPr>
        <p:spPr>
          <a:xfrm>
            <a:off x="4946049" y="1197302"/>
            <a:ext cx="2943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"table"</a:t>
            </a:r>
            <a:r>
              <a:rPr lang="en-US" altLang="ko-KR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8582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Category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B1F91D-23B6-400B-B2A4-1AEDA1C2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500" y="2526750"/>
            <a:ext cx="3491718" cy="22714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1F145D-391E-48CE-91BD-B7E5B6F25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913" y="2408785"/>
            <a:ext cx="5682353" cy="2507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6AEA91-87EB-470F-96A9-887BEDBA1044}"/>
              </a:ext>
            </a:extLst>
          </p:cNvPr>
          <p:cNvSpPr txBox="1"/>
          <p:nvPr/>
        </p:nvSpPr>
        <p:spPr>
          <a:xfrm>
            <a:off x="5335398" y="2020599"/>
            <a:ext cx="29432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"table"</a:t>
            </a:r>
            <a:r>
              <a:rPr lang="en-US" altLang="ko-KR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96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관리자 페이지 수정 전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0690FD9-11B1-477E-B208-1AAACB519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69" y="1125515"/>
            <a:ext cx="9756742" cy="5561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2116E66-67B6-4D84-9F0A-D80AB0054D7A}"/>
              </a:ext>
            </a:extLst>
          </p:cNvPr>
          <p:cNvSpPr/>
          <p:nvPr/>
        </p:nvSpPr>
        <p:spPr>
          <a:xfrm>
            <a:off x="1429482" y="5266212"/>
            <a:ext cx="9618732" cy="5689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589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관리자 페이지 수정 후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82D15F-74CD-4198-8D32-89F950A02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69" y="1131106"/>
            <a:ext cx="9756742" cy="52980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815AAB6-10C0-4BCF-BE4A-2E288079744C}"/>
              </a:ext>
            </a:extLst>
          </p:cNvPr>
          <p:cNvSpPr/>
          <p:nvPr/>
        </p:nvSpPr>
        <p:spPr>
          <a:xfrm>
            <a:off x="1545996" y="5086854"/>
            <a:ext cx="9370243" cy="3573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805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 err="1"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calender</a:t>
            </a:r>
            <a:endParaRPr lang="ru-RU" sz="4000" b="1" spc="100" dirty="0"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AE05F83-F8AB-4AEC-871A-67E7AAB56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21" y="1191504"/>
            <a:ext cx="6399750" cy="31165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FA77767-A695-4EF9-B09C-39274C373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977" y="2757894"/>
            <a:ext cx="7365107" cy="34639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93253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Design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E7456-71F6-4431-A3C3-E2877871E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482" y="1414974"/>
            <a:ext cx="4450761" cy="4806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D737ED-70AF-4E7E-8475-C3C75DA68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6" r="4048"/>
          <a:stretch/>
        </p:blipFill>
        <p:spPr>
          <a:xfrm>
            <a:off x="6238537" y="1414975"/>
            <a:ext cx="4526011" cy="480682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582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파일 게시글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D49C22-FF2D-43E9-854A-233857CB0E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10" b="5943"/>
          <a:stretch/>
        </p:blipFill>
        <p:spPr>
          <a:xfrm>
            <a:off x="726306" y="1263532"/>
            <a:ext cx="10378469" cy="99044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AD86F83-1C8B-4D5F-9C7B-7A38868C8D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55"/>
          <a:stretch/>
        </p:blipFill>
        <p:spPr>
          <a:xfrm>
            <a:off x="726302" y="5079022"/>
            <a:ext cx="7725853" cy="27861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1727C2-C5CC-423C-8C97-29F6ABEF5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02" y="2363188"/>
            <a:ext cx="7725853" cy="56205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4C3654-C3EF-47C6-8049-F851F549F4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070" r="2773"/>
          <a:stretch/>
        </p:blipFill>
        <p:spPr>
          <a:xfrm>
            <a:off x="8651928" y="2363188"/>
            <a:ext cx="1310326" cy="1629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891E11B-D940-4323-B5D2-47A41D10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302" y="5396391"/>
            <a:ext cx="7430537" cy="2762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A7600F5-8ACB-4346-A2C7-C939D2E14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302" y="5713262"/>
            <a:ext cx="8764223" cy="2667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FD987F-0920-4254-965F-550544D3A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302" y="3034450"/>
            <a:ext cx="3600953" cy="19052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41C88D0-49F0-4295-960D-133E22C25D7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6902"/>
          <a:stretch/>
        </p:blipFill>
        <p:spPr>
          <a:xfrm>
            <a:off x="726302" y="6028585"/>
            <a:ext cx="8811855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delete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E0F14D-7CAB-487B-8026-B8A07EC21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10" y="1058928"/>
            <a:ext cx="4685448" cy="370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4743A1-2B95-47FB-BDBF-0E657D693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26" b="736"/>
          <a:stretch/>
        </p:blipFill>
        <p:spPr>
          <a:xfrm>
            <a:off x="834110" y="1583098"/>
            <a:ext cx="5931742" cy="381856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E773D1-D440-45D4-91B5-156A620557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78"/>
          <a:stretch/>
        </p:blipFill>
        <p:spPr>
          <a:xfrm>
            <a:off x="6980484" y="1583098"/>
            <a:ext cx="4114864" cy="24786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EDC8B25-401A-4963-9832-3849BF02597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385"/>
          <a:stretch/>
        </p:blipFill>
        <p:spPr>
          <a:xfrm>
            <a:off x="818413" y="5536203"/>
            <a:ext cx="10555173" cy="3707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8874D6-BC51-44E9-90BA-5D40FBA0A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413" y="5963661"/>
            <a:ext cx="7135221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446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D167FE4-116F-4EB5-83ED-812C5B639EB9}"/>
              </a:ext>
            </a:extLst>
          </p:cNvPr>
          <p:cNvGraphicFramePr>
            <a:graphicFrameLocks noGrp="1"/>
          </p:cNvGraphicFramePr>
          <p:nvPr/>
        </p:nvGraphicFramePr>
        <p:xfrm>
          <a:off x="1110790" y="1417746"/>
          <a:ext cx="10069397" cy="47753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81607">
                  <a:extLst>
                    <a:ext uri="{9D8B030D-6E8A-4147-A177-3AD203B41FA5}">
                      <a16:colId xmlns:a16="http://schemas.microsoft.com/office/drawing/2014/main" val="2721988299"/>
                    </a:ext>
                  </a:extLst>
                </a:gridCol>
                <a:gridCol w="973402">
                  <a:extLst>
                    <a:ext uri="{9D8B030D-6E8A-4147-A177-3AD203B41FA5}">
                      <a16:colId xmlns:a16="http://schemas.microsoft.com/office/drawing/2014/main" val="566451944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560310405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2696862911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3732868604"/>
                    </a:ext>
                  </a:extLst>
                </a:gridCol>
                <a:gridCol w="943349">
                  <a:extLst>
                    <a:ext uri="{9D8B030D-6E8A-4147-A177-3AD203B41FA5}">
                      <a16:colId xmlns:a16="http://schemas.microsoft.com/office/drawing/2014/main" val="1788163403"/>
                    </a:ext>
                  </a:extLst>
                </a:gridCol>
                <a:gridCol w="1003619">
                  <a:extLst>
                    <a:ext uri="{9D8B030D-6E8A-4147-A177-3AD203B41FA5}">
                      <a16:colId xmlns:a16="http://schemas.microsoft.com/office/drawing/2014/main" val="2032294109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476562352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2323090526"/>
                    </a:ext>
                  </a:extLst>
                </a:gridCol>
              </a:tblGrid>
              <a:tr h="72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DATE/</a:t>
                      </a:r>
                    </a:p>
                    <a:p>
                      <a:pPr algn="ctr" latinLnBrk="1"/>
                      <a:r>
                        <a:rPr lang="en-US" altLang="ko-KR" dirty="0"/>
                        <a:t>TO DO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1.4 ~ 1.8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1.11~</a:t>
                      </a:r>
                    </a:p>
                    <a:p>
                      <a:pPr algn="ctr" latinLnBrk="1"/>
                      <a:r>
                        <a:rPr lang="en-US" altLang="ko-KR" dirty="0"/>
                        <a:t>1.15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1.18~</a:t>
                      </a:r>
                    </a:p>
                    <a:p>
                      <a:pPr algn="ctr" latinLnBrk="1"/>
                      <a:r>
                        <a:rPr lang="en-US" altLang="ko-KR" dirty="0"/>
                        <a:t>1.22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1.25~</a:t>
                      </a:r>
                    </a:p>
                    <a:p>
                      <a:pPr algn="ctr" latinLnBrk="1"/>
                      <a:r>
                        <a:rPr lang="en-US" altLang="ko-KR" dirty="0"/>
                        <a:t>1.29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2.1~</a:t>
                      </a:r>
                    </a:p>
                    <a:p>
                      <a:pPr algn="ctr" latinLnBrk="1"/>
                      <a:r>
                        <a:rPr lang="en-US" altLang="ko-KR" dirty="0"/>
                        <a:t>2.5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2.8~</a:t>
                      </a:r>
                    </a:p>
                    <a:p>
                      <a:pPr algn="ctr" latinLnBrk="1"/>
                      <a:r>
                        <a:rPr lang="en-US" altLang="ko-KR" dirty="0"/>
                        <a:t>2.12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2.15~</a:t>
                      </a:r>
                    </a:p>
                    <a:p>
                      <a:pPr algn="ctr" latinLnBrk="1"/>
                      <a:r>
                        <a:rPr lang="en-US" altLang="ko-KR" dirty="0"/>
                        <a:t>2.19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2.22~</a:t>
                      </a:r>
                    </a:p>
                    <a:p>
                      <a:pPr algn="ctr" latinLnBrk="1"/>
                      <a:r>
                        <a:rPr lang="en-US" altLang="ko-KR" dirty="0"/>
                        <a:t>2.26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741765"/>
                  </a:ext>
                </a:extLst>
              </a:tr>
              <a:tr h="524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자료 분석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662047"/>
                  </a:ext>
                </a:extLst>
              </a:tr>
              <a:tr h="459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html,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css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MySQL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334702"/>
                  </a:ext>
                </a:extLst>
              </a:tr>
              <a:tr h="51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jsp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Node.js,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boothstrap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express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학습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464353"/>
                  </a:ext>
                </a:extLst>
              </a:tr>
              <a:tr h="501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연구실 정보 추가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742902"/>
                  </a:ext>
                </a:extLst>
              </a:tr>
              <a:tr h="518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디자인 수정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구글 캘린더 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사이즈 수정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65688"/>
                  </a:ext>
                </a:extLst>
              </a:tr>
              <a:tr h="5146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여러 개 업로드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글꼴 및 색상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717806"/>
                  </a:ext>
                </a:extLst>
              </a:tr>
              <a:tr h="5216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공지글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최상단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이동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암호 방식 변경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198578"/>
                  </a:ext>
                </a:extLst>
              </a:tr>
              <a:tr h="494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전체적인 기능 보완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테스트 및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08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903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2969296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3DC5CC-0635-4650-804A-A09A93C31F03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 작성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삭제 오류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7361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276731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해결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 작성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삭제 오류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여러 개 업로드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글꼴 및 색상 변경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3323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6CB62B-CAE9-4208-9107-6098B9B6CD73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F1D09-F47A-4E04-9991-895CD32BAA60}"/>
              </a:ext>
            </a:extLst>
          </p:cNvPr>
          <p:cNvSpPr txBox="1"/>
          <p:nvPr/>
        </p:nvSpPr>
        <p:spPr>
          <a:xfrm>
            <a:off x="575429" y="2771792"/>
            <a:ext cx="6094428" cy="2802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해결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 작성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삭제 오류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여러 개 업로드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글꼴 및 색상 변경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543300" lvl="8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922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29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개인 프로젝트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866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3929984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 및 연구실 정보 추가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981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 및 연구실 정보 추가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5929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DB 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작성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9BC8CB1-55ED-4617-8A2F-C318ADB0CF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323"/>
          <a:stretch/>
        </p:blipFill>
        <p:spPr>
          <a:xfrm>
            <a:off x="1054624" y="1585488"/>
            <a:ext cx="4895850" cy="12359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E37FE55-19CE-40DF-827E-B3820ABF3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03"/>
          <a:stretch/>
        </p:blipFill>
        <p:spPr>
          <a:xfrm>
            <a:off x="1054624" y="3454882"/>
            <a:ext cx="9372600" cy="1193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AAAF33D-ED37-4A19-8B71-A12BAC8A5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0513"/>
          <a:stretch/>
        </p:blipFill>
        <p:spPr>
          <a:xfrm>
            <a:off x="1054624" y="5251496"/>
            <a:ext cx="6934200" cy="1193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80992DC-2989-49C1-9F06-806C480D6720}"/>
              </a:ext>
            </a:extLst>
          </p:cNvPr>
          <p:cNvSpPr txBox="1"/>
          <p:nvPr/>
        </p:nvSpPr>
        <p:spPr>
          <a:xfrm>
            <a:off x="988012" y="3056999"/>
            <a:ext cx="186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[Info]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D8BD25-6266-42B2-AD55-7266E5447929}"/>
              </a:ext>
            </a:extLst>
          </p:cNvPr>
          <p:cNvSpPr txBox="1"/>
          <p:nvPr/>
        </p:nvSpPr>
        <p:spPr>
          <a:xfrm>
            <a:off x="6225719" y="1180360"/>
            <a:ext cx="186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[category]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D3BA80-932C-419D-A26F-1899378C6F07}"/>
              </a:ext>
            </a:extLst>
          </p:cNvPr>
          <p:cNvSpPr txBox="1"/>
          <p:nvPr/>
        </p:nvSpPr>
        <p:spPr>
          <a:xfrm>
            <a:off x="960352" y="4847094"/>
            <a:ext cx="186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[comment]</a:t>
            </a:r>
            <a:endParaRPr lang="ko-KR" altLang="en-US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FBA456-49DC-4C7D-8B48-08764CA5002A}"/>
              </a:ext>
            </a:extLst>
          </p:cNvPr>
          <p:cNvSpPr txBox="1"/>
          <p:nvPr/>
        </p:nvSpPr>
        <p:spPr>
          <a:xfrm>
            <a:off x="978584" y="1180360"/>
            <a:ext cx="1866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[login]</a:t>
            </a:r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D0933A-AC3D-42D1-A2DD-22C3E1881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934" y="1584762"/>
            <a:ext cx="3760311" cy="124077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06428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게시판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AC4A1F-346C-4D7D-BF3B-61DB7CE99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46" t="23583" r="5794" b="28939"/>
          <a:stretch/>
        </p:blipFill>
        <p:spPr>
          <a:xfrm>
            <a:off x="699746" y="3453803"/>
            <a:ext cx="11053187" cy="25321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67348AD-24B2-4951-80A8-BDA00A7D7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959" y="1585556"/>
            <a:ext cx="2404963" cy="162647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A646496-4295-477E-A3D4-54BA84E60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54" y="1093892"/>
            <a:ext cx="3110363" cy="21181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822000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게시글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D829F0-0F7E-4FDE-8C4A-9F4099963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92" t="8648" r="3701" b="6886"/>
          <a:stretch/>
        </p:blipFill>
        <p:spPr>
          <a:xfrm>
            <a:off x="2297820" y="1191504"/>
            <a:ext cx="7857040" cy="45566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62A2DEC-831A-4D58-AF47-3A5196B30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792" r="4075" b="37716"/>
          <a:stretch/>
        </p:blipFill>
        <p:spPr>
          <a:xfrm>
            <a:off x="1402294" y="5990684"/>
            <a:ext cx="9648092" cy="4622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16694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관리자 페이지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1AFCB36-3E74-42F8-AA33-885B1553E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261" y="2124395"/>
            <a:ext cx="10231477" cy="43510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EB0848-4379-4A6C-9DB4-9D1DD939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261" y="346659"/>
            <a:ext cx="2481123" cy="168968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73151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관리자 페이지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55BD2EE-371B-464E-8A7C-C2D58979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983" y="1387526"/>
            <a:ext cx="2157402" cy="171389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0A9F167-61C0-48CD-82DD-A251B2FF9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83" y="3297442"/>
            <a:ext cx="10492033" cy="20755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7623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11390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2764677"/>
            <a:ext cx="7152106" cy="434797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해결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 작성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업로드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accent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삭제 오류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파일 여러 개 업로드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글꼴 및 색상 변경 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1898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연구실 정보 추가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28B5C3-045E-4CA7-9646-4639F5C0A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62" y="1135478"/>
            <a:ext cx="4296676" cy="534739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4146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수정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5A478-CD6F-4C65-A04A-5A3D888CE1C5}"/>
              </a:ext>
            </a:extLst>
          </p:cNvPr>
          <p:cNvSpPr txBox="1"/>
          <p:nvPr/>
        </p:nvSpPr>
        <p:spPr>
          <a:xfrm>
            <a:off x="1117073" y="1224750"/>
            <a:ext cx="1029225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글 작성 페이지</a:t>
            </a:r>
            <a:r>
              <a:rPr lang="en-US" altLang="ko-KR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 수정 페이지</a:t>
            </a:r>
            <a:r>
              <a:rPr lang="en-US" altLang="ko-KR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 조회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게시판 메뉴 클릭 시 수상내역 </a:t>
            </a:r>
            <a:r>
              <a:rPr lang="en-US" altLang="ko-KR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page</a:t>
            </a:r>
            <a:r>
              <a:rPr lang="ko-KR" altLang="en-US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이동</a:t>
            </a:r>
            <a:endParaRPr lang="en-US" altLang="ko-KR" sz="1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022076-DD6F-4B8B-9F50-F27DE12CF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2276788"/>
            <a:ext cx="4648849" cy="962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BD46F76-E1F0-42C5-9A86-3FF56F543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01" y="2276788"/>
            <a:ext cx="4429743" cy="9812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E49F0D-7FD6-45E6-8AE5-8F34B3607050}"/>
              </a:ext>
            </a:extLst>
          </p:cNvPr>
          <p:cNvSpPr txBox="1"/>
          <p:nvPr/>
        </p:nvSpPr>
        <p:spPr>
          <a:xfrm>
            <a:off x="1117073" y="3477833"/>
            <a:ext cx="10292257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ko-KR" altLang="en-US" sz="18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 실패 시 루트 페이지로 돌아가는 부분 </a:t>
            </a:r>
            <a:endParaRPr lang="en-US" altLang="ko-KR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login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페이지로 돌아가도록 수정</a:t>
            </a:r>
            <a:endParaRPr lang="en-US" altLang="ko-KR" sz="1800" b="1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B0A29AF-7849-4641-828D-78ADD730D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729" y="4458917"/>
            <a:ext cx="9579215" cy="139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87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D167FE4-116F-4EB5-83ED-812C5B639EB9}"/>
              </a:ext>
            </a:extLst>
          </p:cNvPr>
          <p:cNvGraphicFramePr>
            <a:graphicFrameLocks noGrp="1"/>
          </p:cNvGraphicFramePr>
          <p:nvPr/>
        </p:nvGraphicFramePr>
        <p:xfrm>
          <a:off x="1110790" y="1417746"/>
          <a:ext cx="10069397" cy="47753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81607">
                  <a:extLst>
                    <a:ext uri="{9D8B030D-6E8A-4147-A177-3AD203B41FA5}">
                      <a16:colId xmlns:a16="http://schemas.microsoft.com/office/drawing/2014/main" val="2721988299"/>
                    </a:ext>
                  </a:extLst>
                </a:gridCol>
                <a:gridCol w="973402">
                  <a:extLst>
                    <a:ext uri="{9D8B030D-6E8A-4147-A177-3AD203B41FA5}">
                      <a16:colId xmlns:a16="http://schemas.microsoft.com/office/drawing/2014/main" val="566451944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560310405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2696862911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3732868604"/>
                    </a:ext>
                  </a:extLst>
                </a:gridCol>
                <a:gridCol w="943349">
                  <a:extLst>
                    <a:ext uri="{9D8B030D-6E8A-4147-A177-3AD203B41FA5}">
                      <a16:colId xmlns:a16="http://schemas.microsoft.com/office/drawing/2014/main" val="1788163403"/>
                    </a:ext>
                  </a:extLst>
                </a:gridCol>
                <a:gridCol w="1003619">
                  <a:extLst>
                    <a:ext uri="{9D8B030D-6E8A-4147-A177-3AD203B41FA5}">
                      <a16:colId xmlns:a16="http://schemas.microsoft.com/office/drawing/2014/main" val="2032294109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476562352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2323090526"/>
                    </a:ext>
                  </a:extLst>
                </a:gridCol>
              </a:tblGrid>
              <a:tr h="72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DATE/</a:t>
                      </a:r>
                    </a:p>
                    <a:p>
                      <a:pPr algn="ctr" latinLnBrk="1"/>
                      <a:r>
                        <a:rPr lang="en-US" altLang="ko-KR" dirty="0"/>
                        <a:t>TO DO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1.4 ~ 1.8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1.11~</a:t>
                      </a:r>
                    </a:p>
                    <a:p>
                      <a:pPr algn="ctr" latinLnBrk="1"/>
                      <a:r>
                        <a:rPr lang="en-US" altLang="ko-KR" dirty="0"/>
                        <a:t>1.15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1.18~</a:t>
                      </a:r>
                    </a:p>
                    <a:p>
                      <a:pPr algn="ctr" latinLnBrk="1"/>
                      <a:r>
                        <a:rPr lang="en-US" altLang="ko-KR" dirty="0"/>
                        <a:t>1.22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1.25~</a:t>
                      </a:r>
                    </a:p>
                    <a:p>
                      <a:pPr algn="ctr" latinLnBrk="1"/>
                      <a:r>
                        <a:rPr lang="en-US" altLang="ko-KR" dirty="0"/>
                        <a:t>1.29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2.1~</a:t>
                      </a:r>
                    </a:p>
                    <a:p>
                      <a:pPr algn="ctr" latinLnBrk="1"/>
                      <a:r>
                        <a:rPr lang="en-US" altLang="ko-KR" dirty="0"/>
                        <a:t>2.5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2.8~</a:t>
                      </a:r>
                    </a:p>
                    <a:p>
                      <a:pPr algn="ctr" latinLnBrk="1"/>
                      <a:r>
                        <a:rPr lang="en-US" altLang="ko-KR" dirty="0"/>
                        <a:t>2.12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2.15~</a:t>
                      </a:r>
                    </a:p>
                    <a:p>
                      <a:pPr algn="ctr" latinLnBrk="1"/>
                      <a:r>
                        <a:rPr lang="en-US" altLang="ko-KR" dirty="0"/>
                        <a:t>2.19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2.22~</a:t>
                      </a:r>
                    </a:p>
                    <a:p>
                      <a:pPr algn="ctr" latinLnBrk="1"/>
                      <a:r>
                        <a:rPr lang="en-US" altLang="ko-KR" dirty="0"/>
                        <a:t>2.26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741765"/>
                  </a:ext>
                </a:extLst>
              </a:tr>
              <a:tr h="524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자료 분석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662047"/>
                  </a:ext>
                </a:extLst>
              </a:tr>
              <a:tr h="459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html,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css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MySQL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334702"/>
                  </a:ext>
                </a:extLst>
              </a:tr>
              <a:tr h="51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jsp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Node.js,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boothstrap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express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학습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464353"/>
                  </a:ext>
                </a:extLst>
              </a:tr>
              <a:tr h="501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연구실 정보 추가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>
                            <a:lumMod val="8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742902"/>
                  </a:ext>
                </a:extLst>
              </a:tr>
              <a:tr h="518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디자인 수정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구글 캘린더 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사이즈 수정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오류 수정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65688"/>
                  </a:ext>
                </a:extLst>
              </a:tr>
              <a:tr h="5146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여러 개 업로드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글꼴 및 색상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717806"/>
                  </a:ext>
                </a:extLst>
              </a:tr>
              <a:tr h="5216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공지글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최상단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이동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암호 방식 변경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198578"/>
                  </a:ext>
                </a:extLst>
              </a:tr>
              <a:tr h="494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전체적인 기능 보완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테스트 및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08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2720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BBD2291-D2FD-492A-8AFD-3C40EE627CE6}"/>
              </a:ext>
            </a:extLst>
          </p:cNvPr>
          <p:cNvSpPr/>
          <p:nvPr/>
        </p:nvSpPr>
        <p:spPr>
          <a:xfrm>
            <a:off x="455324" y="3106682"/>
            <a:ext cx="8477661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게시글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댓글 작성 시 적용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X, DB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직접 작성하면 적용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lvl="1">
              <a:lnSpc>
                <a:spcPct val="150000"/>
              </a:lnSpc>
            </a:pPr>
            <a:r>
              <a:rPr lang="en-US" altLang="ko-KR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업로드 파일 열리지 않음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44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6CB62B-CAE9-4208-9107-6098B9B6CD73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오류 해결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 수정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구글 캘린더 사이즈 수정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116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2020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22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개인 프로젝트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573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26212913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및 프레임워크 관련 공부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Node.js, Bootstrap, express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0576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및 프레임워크 관련 공부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Node.js, Bootstrap, express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0983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jsp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F9F88E-A53E-4A3E-9A02-92E24EFA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160" y="1191504"/>
            <a:ext cx="3955498" cy="52612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91FFDD-3A5F-40C4-8A84-E3DA958A2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118" y="1566634"/>
            <a:ext cx="4704496" cy="46249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C5D080-B908-475C-8DA8-DB0EC4D89C3E}"/>
              </a:ext>
            </a:extLst>
          </p:cNvPr>
          <p:cNvSpPr/>
          <p:nvPr/>
        </p:nvSpPr>
        <p:spPr>
          <a:xfrm>
            <a:off x="1866507" y="2969443"/>
            <a:ext cx="2382085" cy="2262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598631-4081-458C-961E-51059051DDC7}"/>
              </a:ext>
            </a:extLst>
          </p:cNvPr>
          <p:cNvSpPr txBox="1"/>
          <p:nvPr/>
        </p:nvSpPr>
        <p:spPr>
          <a:xfrm>
            <a:off x="1296061" y="1191504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파일로 쪼개서 정리 정돈하기</a:t>
            </a:r>
          </a:p>
        </p:txBody>
      </p:sp>
    </p:spTree>
    <p:extLst>
      <p:ext uri="{BB962C8B-B14F-4D97-AF65-F5344CB8AC3E}">
        <p14:creationId xmlns:p14="http://schemas.microsoft.com/office/powerpoint/2010/main" val="553393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게시글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4C5CA8-DF04-4F96-B07F-7D55BDFC1A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839"/>
          <a:stretch/>
        </p:blipFill>
        <p:spPr>
          <a:xfrm>
            <a:off x="1018466" y="1523378"/>
            <a:ext cx="4453671" cy="2573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3F2B66-590D-4869-9C9F-8B14AF12B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66" y="4428313"/>
            <a:ext cx="7621064" cy="2953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89F44F1-9F40-4372-91E0-6D6E99533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66" y="5182200"/>
            <a:ext cx="7621064" cy="3048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8F04D6-33F0-4211-B088-D032038300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465" y="5654390"/>
            <a:ext cx="10155067" cy="4858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474FD32-4E85-49CB-AD14-0595FA31929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085"/>
          <a:stretch/>
        </p:blipFill>
        <p:spPr>
          <a:xfrm>
            <a:off x="5615930" y="2373006"/>
            <a:ext cx="5763001" cy="1723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화살표: 아래쪽 19">
            <a:extLst>
              <a:ext uri="{FF2B5EF4-FFF2-40B4-BE49-F238E27FC236}">
                <a16:creationId xmlns:a16="http://schemas.microsoft.com/office/drawing/2014/main" id="{E2FB4C3A-3AC4-4216-9DDE-AD96116C8D8B}"/>
              </a:ext>
            </a:extLst>
          </p:cNvPr>
          <p:cNvSpPr/>
          <p:nvPr/>
        </p:nvSpPr>
        <p:spPr>
          <a:xfrm>
            <a:off x="4732256" y="4817097"/>
            <a:ext cx="235670" cy="2953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039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Node.js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E80AFA-A003-410C-A472-E00DFD1C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75" y="2098860"/>
            <a:ext cx="3882536" cy="2104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81B320-EF5A-4732-BCDC-578D21F23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410" y="1456176"/>
            <a:ext cx="5398543" cy="1580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DB735D9-E73E-4C15-A772-B9AD6329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410" y="5161008"/>
            <a:ext cx="5396403" cy="14161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153CD3-4B4C-47B2-891C-98998E43C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75" y="5163302"/>
            <a:ext cx="4729270" cy="141389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D3C5BC8-6F52-4EEB-B66F-1781CFBE1A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0411" y="3436478"/>
            <a:ext cx="5396402" cy="131956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C7E516-6442-4133-9569-D3CB4CA9FDDA}"/>
              </a:ext>
            </a:extLst>
          </p:cNvPr>
          <p:cNvSpPr txBox="1"/>
          <p:nvPr/>
        </p:nvSpPr>
        <p:spPr>
          <a:xfrm>
            <a:off x="5720410" y="1002470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pm2 start main.js</a:t>
            </a:r>
            <a:endParaRPr lang="ko-KR" alt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9B26D-3F40-4B04-953B-DAC864E34D8D}"/>
              </a:ext>
            </a:extLst>
          </p:cNvPr>
          <p:cNvSpPr txBox="1"/>
          <p:nvPr/>
        </p:nvSpPr>
        <p:spPr>
          <a:xfrm>
            <a:off x="732394" y="1637973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npm</a:t>
            </a:r>
            <a:r>
              <a:rPr lang="en-US" altLang="ko-KR" b="1" dirty="0"/>
              <a:t> install –S </a:t>
            </a:r>
            <a:r>
              <a:rPr lang="en-US" altLang="ko-KR" b="1" dirty="0" err="1"/>
              <a:t>mysql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B989D-C0DB-4FA4-8411-6F787F402937}"/>
              </a:ext>
            </a:extLst>
          </p:cNvPr>
          <p:cNvSpPr txBox="1"/>
          <p:nvPr/>
        </p:nvSpPr>
        <p:spPr>
          <a:xfrm>
            <a:off x="5720410" y="4791500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pm2 log</a:t>
            </a:r>
            <a:endParaRPr lang="ko-KR" altLang="en-US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5EF562-F685-434E-8CF3-8C1D8891283B}"/>
              </a:ext>
            </a:extLst>
          </p:cNvPr>
          <p:cNvSpPr txBox="1"/>
          <p:nvPr/>
        </p:nvSpPr>
        <p:spPr>
          <a:xfrm>
            <a:off x="732394" y="4756046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pm2 list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747BD-6C55-4520-B319-B1C0EC8CDA46}"/>
              </a:ext>
            </a:extLst>
          </p:cNvPr>
          <p:cNvSpPr txBox="1"/>
          <p:nvPr/>
        </p:nvSpPr>
        <p:spPr>
          <a:xfrm>
            <a:off x="5720410" y="3053923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pm2 stop main.js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1243781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Node.js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084249-AC29-43B5-B7CD-32CC2A60A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891"/>
          <a:stretch/>
        </p:blipFill>
        <p:spPr>
          <a:xfrm>
            <a:off x="5451209" y="3930203"/>
            <a:ext cx="4486032" cy="266994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546E93F-99C7-4736-AAE9-EB5E2F169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188" y="880075"/>
            <a:ext cx="3755518" cy="58056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818689A-40C5-4BBC-B26E-835DD4620EFC}"/>
              </a:ext>
            </a:extLst>
          </p:cNvPr>
          <p:cNvSpPr txBox="1"/>
          <p:nvPr/>
        </p:nvSpPr>
        <p:spPr>
          <a:xfrm>
            <a:off x="5451209" y="3524791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MySQL </a:t>
            </a:r>
            <a:r>
              <a:rPr lang="ko-KR" altLang="en-US" b="1" dirty="0"/>
              <a:t>연결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DC1D0A3-83E6-4223-8702-3DD59D6AA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209" y="1627147"/>
            <a:ext cx="5087060" cy="18481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21877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express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60E70C-424F-4E14-9289-2256A5DBD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514" y="1347082"/>
            <a:ext cx="3600953" cy="1448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392E51-7E1E-48D2-941C-20D2A99F2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80" y="3730661"/>
            <a:ext cx="3982006" cy="1790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662F622-E120-4DE0-AE45-028AF1DF5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14" y="3030476"/>
            <a:ext cx="5144218" cy="319132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C808D27E-54B0-4C56-A9E5-C5593E4D9D34}"/>
              </a:ext>
            </a:extLst>
          </p:cNvPr>
          <p:cNvSpPr/>
          <p:nvPr/>
        </p:nvSpPr>
        <p:spPr>
          <a:xfrm>
            <a:off x="6265255" y="4355184"/>
            <a:ext cx="862617" cy="67510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42111C-0FDA-44BD-9A7B-7685E8257CA1}"/>
              </a:ext>
            </a:extLst>
          </p:cNvPr>
          <p:cNvSpPr txBox="1"/>
          <p:nvPr/>
        </p:nvSpPr>
        <p:spPr>
          <a:xfrm>
            <a:off x="7352480" y="3220940"/>
            <a:ext cx="3516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라우팅 구현 코드 간결</a:t>
            </a:r>
          </a:p>
        </p:txBody>
      </p:sp>
    </p:spTree>
    <p:extLst>
      <p:ext uri="{BB962C8B-B14F-4D97-AF65-F5344CB8AC3E}">
        <p14:creationId xmlns:p14="http://schemas.microsoft.com/office/powerpoint/2010/main" val="678996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express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F7FD2A-875E-454E-AEB0-978FD60AB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111" y="1478172"/>
            <a:ext cx="10331777" cy="48312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34056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D167FE4-116F-4EB5-83ED-812C5B639EB9}"/>
              </a:ext>
            </a:extLst>
          </p:cNvPr>
          <p:cNvGraphicFramePr>
            <a:graphicFrameLocks noGrp="1"/>
          </p:cNvGraphicFramePr>
          <p:nvPr/>
        </p:nvGraphicFramePr>
        <p:xfrm>
          <a:off x="1110790" y="1417746"/>
          <a:ext cx="10069397" cy="47753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81607">
                  <a:extLst>
                    <a:ext uri="{9D8B030D-6E8A-4147-A177-3AD203B41FA5}">
                      <a16:colId xmlns:a16="http://schemas.microsoft.com/office/drawing/2014/main" val="2721988299"/>
                    </a:ext>
                  </a:extLst>
                </a:gridCol>
                <a:gridCol w="973402">
                  <a:extLst>
                    <a:ext uri="{9D8B030D-6E8A-4147-A177-3AD203B41FA5}">
                      <a16:colId xmlns:a16="http://schemas.microsoft.com/office/drawing/2014/main" val="566451944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560310405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2696862911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3732868604"/>
                    </a:ext>
                  </a:extLst>
                </a:gridCol>
                <a:gridCol w="943349">
                  <a:extLst>
                    <a:ext uri="{9D8B030D-6E8A-4147-A177-3AD203B41FA5}">
                      <a16:colId xmlns:a16="http://schemas.microsoft.com/office/drawing/2014/main" val="1788163403"/>
                    </a:ext>
                  </a:extLst>
                </a:gridCol>
                <a:gridCol w="1003619">
                  <a:extLst>
                    <a:ext uri="{9D8B030D-6E8A-4147-A177-3AD203B41FA5}">
                      <a16:colId xmlns:a16="http://schemas.microsoft.com/office/drawing/2014/main" val="2032294109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476562352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2323090526"/>
                    </a:ext>
                  </a:extLst>
                </a:gridCol>
              </a:tblGrid>
              <a:tr h="72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DATE/</a:t>
                      </a:r>
                    </a:p>
                    <a:p>
                      <a:pPr algn="ctr" latinLnBrk="1"/>
                      <a:r>
                        <a:rPr lang="en-US" altLang="ko-KR" dirty="0"/>
                        <a:t>TO DO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1.4 ~ 1.8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1.11~</a:t>
                      </a:r>
                    </a:p>
                    <a:p>
                      <a:pPr algn="ctr" latinLnBrk="1"/>
                      <a:r>
                        <a:rPr lang="en-US" altLang="ko-KR" dirty="0"/>
                        <a:t>1.15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1.18~</a:t>
                      </a:r>
                    </a:p>
                    <a:p>
                      <a:pPr algn="ctr" latinLnBrk="1"/>
                      <a:r>
                        <a:rPr lang="en-US" altLang="ko-KR" dirty="0"/>
                        <a:t>1.22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1.25~</a:t>
                      </a:r>
                    </a:p>
                    <a:p>
                      <a:pPr algn="ctr" latinLnBrk="1"/>
                      <a:r>
                        <a:rPr lang="en-US" altLang="ko-KR" dirty="0"/>
                        <a:t>1.29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2.1~</a:t>
                      </a:r>
                    </a:p>
                    <a:p>
                      <a:pPr algn="ctr" latinLnBrk="1"/>
                      <a:r>
                        <a:rPr lang="en-US" altLang="ko-KR" dirty="0"/>
                        <a:t>2.5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2.8~</a:t>
                      </a:r>
                    </a:p>
                    <a:p>
                      <a:pPr algn="ctr" latinLnBrk="1"/>
                      <a:r>
                        <a:rPr lang="en-US" altLang="ko-KR" dirty="0"/>
                        <a:t>2.12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2.15~</a:t>
                      </a:r>
                    </a:p>
                    <a:p>
                      <a:pPr algn="ctr" latinLnBrk="1"/>
                      <a:r>
                        <a:rPr lang="en-US" altLang="ko-KR" dirty="0"/>
                        <a:t>2.19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2.22~</a:t>
                      </a:r>
                    </a:p>
                    <a:p>
                      <a:pPr algn="ctr" latinLnBrk="1"/>
                      <a:r>
                        <a:rPr lang="en-US" altLang="ko-KR" dirty="0"/>
                        <a:t>2.26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741765"/>
                  </a:ext>
                </a:extLst>
              </a:tr>
              <a:tr h="524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자료 분석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662047"/>
                  </a:ext>
                </a:extLst>
              </a:tr>
              <a:tr h="459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html,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css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MySQL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334702"/>
                  </a:ext>
                </a:extLst>
              </a:tr>
              <a:tr h="51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jsp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Node.js,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boothstrap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express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학습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464353"/>
                  </a:ext>
                </a:extLst>
              </a:tr>
              <a:tr h="501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연구실 정보 추가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742902"/>
                  </a:ext>
                </a:extLst>
              </a:tr>
              <a:tr h="518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디자인 수정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구글 캘린더 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사이즈 수정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65688"/>
                  </a:ext>
                </a:extLst>
              </a:tr>
              <a:tr h="5146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여러 개 업로드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글꼴 및 색상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717806"/>
                  </a:ext>
                </a:extLst>
              </a:tr>
              <a:tr h="5216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공지글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최상단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이동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암호 방식 변경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198578"/>
                  </a:ext>
                </a:extLst>
              </a:tr>
              <a:tr h="494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전체적인 기능 보완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테스트 및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08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8137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73780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02E016-32FD-42CF-8416-436645BB88BE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 </a:t>
            </a: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 및 연구실 정보 추가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19648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15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개인 프로젝트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488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32257984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및 프레임워크 관련 공부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Html, </a:t>
            </a: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Node.js, Bootstrap, express</a:t>
            </a: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5463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파일 게시글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F01E027-F2A4-4AAA-94A6-E9FC70903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782" y="1108835"/>
            <a:ext cx="9154435" cy="30789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D910CA-3FA3-4135-AEEF-3FE80D701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782" y="4270852"/>
            <a:ext cx="6254123" cy="22120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24114DD-6E95-46FF-80F1-D2A18A460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995" y="5846666"/>
            <a:ext cx="2762636" cy="6382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77E064-C33D-4A8F-80F1-F01E07084F9B}"/>
              </a:ext>
            </a:extLst>
          </p:cNvPr>
          <p:cNvSpPr/>
          <p:nvPr/>
        </p:nvSpPr>
        <p:spPr>
          <a:xfrm>
            <a:off x="2102177" y="5759777"/>
            <a:ext cx="876693" cy="375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6606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및 프레임워크 관련 공부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Html, </a:t>
            </a: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Node.js, Bootstrap, express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진행중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1211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HTML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54D897-63F7-41C3-A1EE-238BD4939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7" y="1221742"/>
            <a:ext cx="1768509" cy="5261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764A584-CE90-4224-BD95-34941C94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750" y="1221742"/>
            <a:ext cx="3038899" cy="52611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1953F11-1A11-4376-9979-FA321A4E0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339" y="1221742"/>
            <a:ext cx="4895869" cy="526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366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CSS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09AD82-C583-4A56-A29B-06020839B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663"/>
          <a:stretch/>
        </p:blipFill>
        <p:spPr>
          <a:xfrm>
            <a:off x="742377" y="1311977"/>
            <a:ext cx="6539555" cy="23487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49BB9EF-32E4-4274-B669-01F1E35DA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073" y="275397"/>
            <a:ext cx="3670000" cy="630720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0CD4CD-C9CD-4D1F-BDD8-64FC9624DE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419"/>
          <a:stretch/>
        </p:blipFill>
        <p:spPr>
          <a:xfrm>
            <a:off x="742378" y="3906616"/>
            <a:ext cx="6539555" cy="22473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E51C5E-DD2D-4CE8-9CCA-A8D8DC4D7B7B}"/>
              </a:ext>
            </a:extLst>
          </p:cNvPr>
          <p:cNvSpPr/>
          <p:nvPr/>
        </p:nvSpPr>
        <p:spPr>
          <a:xfrm>
            <a:off x="1517715" y="3120272"/>
            <a:ext cx="4100660" cy="3087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ECC132-E35F-450C-9529-85E9FF9C11A2}"/>
              </a:ext>
            </a:extLst>
          </p:cNvPr>
          <p:cNvSpPr/>
          <p:nvPr/>
        </p:nvSpPr>
        <p:spPr>
          <a:xfrm>
            <a:off x="7447175" y="246805"/>
            <a:ext cx="914400" cy="3087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9248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CSS – box model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71614B-0CB8-48BC-8FA7-B90C4543F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3798" b="61139"/>
          <a:stretch/>
        </p:blipFill>
        <p:spPr>
          <a:xfrm>
            <a:off x="1300267" y="1464882"/>
            <a:ext cx="1820651" cy="22374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52F2A2-C6DC-4E05-BD00-C995CD65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209" y="1183335"/>
            <a:ext cx="4552345" cy="526386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1D0A351-11F6-4114-A4DE-84DC58C9D7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865" t="37878" r="28154" b="4386"/>
          <a:stretch/>
        </p:blipFill>
        <p:spPr>
          <a:xfrm>
            <a:off x="2210593" y="4126134"/>
            <a:ext cx="2553303" cy="20252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F758679-2292-43C3-AB23-D2E6DEDCF7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389" y="2162016"/>
            <a:ext cx="2479349" cy="1540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2740C22-99CC-4D8F-B62E-F7AD2229C292}"/>
              </a:ext>
            </a:extLst>
          </p:cNvPr>
          <p:cNvSpPr txBox="1"/>
          <p:nvPr/>
        </p:nvSpPr>
        <p:spPr>
          <a:xfrm>
            <a:off x="3379997" y="1666023"/>
            <a:ext cx="1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박스 모델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487505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CSS - grid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C9D570-4D4F-4ADD-859C-C4DD0752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35" y="1981197"/>
            <a:ext cx="5684363" cy="27025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1E3A7FD-E57A-4484-82C0-B4B487AF1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08" y="1063032"/>
            <a:ext cx="3955498" cy="534678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571356-EA6A-459C-9DD4-A1C43E9298AC}"/>
              </a:ext>
            </a:extLst>
          </p:cNvPr>
          <p:cNvSpPr txBox="1"/>
          <p:nvPr/>
        </p:nvSpPr>
        <p:spPr>
          <a:xfrm>
            <a:off x="942435" y="1486525"/>
            <a:ext cx="1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그리드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4413439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CSS - </a:t>
            </a:r>
            <a:r>
              <a:rPr lang="en-US" sz="4000" b="1" spc="100" dirty="0" err="1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mediaquery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5C58B3-223B-4B9F-9795-094C582E6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1798404"/>
            <a:ext cx="5144218" cy="35628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0CAC13-D40B-4C30-AF56-7C688A32D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374" y="1056898"/>
            <a:ext cx="4685122" cy="55401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489529-3914-4CBB-93B9-DAEAF5F2227E}"/>
              </a:ext>
            </a:extLst>
          </p:cNvPr>
          <p:cNvSpPr txBox="1"/>
          <p:nvPr/>
        </p:nvSpPr>
        <p:spPr>
          <a:xfrm>
            <a:off x="951782" y="1310288"/>
            <a:ext cx="1820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[</a:t>
            </a:r>
            <a:r>
              <a:rPr lang="ko-KR" altLang="en-US" b="1" dirty="0"/>
              <a:t>반응형 디자인</a:t>
            </a:r>
            <a:r>
              <a:rPr lang="en-US" altLang="ko-KR" b="1" dirty="0"/>
              <a:t>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363332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웹 호스팅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(GitHub</a:t>
            </a:r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 </a:t>
            </a:r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Pages)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258B77EA-63AC-4232-ACF0-B0349EF26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31" y="2896661"/>
            <a:ext cx="7705091" cy="31805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01A50DA-18E8-4F80-BBD1-8E79FA51E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031" y="2065141"/>
            <a:ext cx="5122235" cy="5506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B48029-EBA5-4D74-8F6D-B73C50425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5031" y="1376882"/>
            <a:ext cx="5122235" cy="4396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185154-8C90-4DC5-9FA0-424D16166E7B}"/>
              </a:ext>
            </a:extLst>
          </p:cNvPr>
          <p:cNvSpPr txBox="1"/>
          <p:nvPr/>
        </p:nvSpPr>
        <p:spPr>
          <a:xfrm>
            <a:off x="6750817" y="1414929"/>
            <a:ext cx="290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file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0C753-9013-4410-814A-6E2E2D7430E1}"/>
              </a:ext>
            </a:extLst>
          </p:cNvPr>
          <p:cNvSpPr txBox="1"/>
          <p:nvPr/>
        </p:nvSpPr>
        <p:spPr>
          <a:xfrm>
            <a:off x="6750817" y="2155795"/>
            <a:ext cx="290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https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961823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웹서버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491E761-ED10-428B-BA3B-6D62C4D5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73" y="1867343"/>
            <a:ext cx="3139319" cy="26565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A69507-44B7-42A2-A668-C3639A7B4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72"/>
          <a:stretch/>
        </p:blipFill>
        <p:spPr>
          <a:xfrm>
            <a:off x="4475990" y="1867343"/>
            <a:ext cx="2519083" cy="41872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153AD9-95FB-40B3-89A9-1EDA696A3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020" y="1520036"/>
            <a:ext cx="3734321" cy="45345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6EEDA7-1E11-4193-8BFA-A0047987E39F}"/>
              </a:ext>
            </a:extLst>
          </p:cNvPr>
          <p:cNvSpPr txBox="1"/>
          <p:nvPr/>
        </p:nvSpPr>
        <p:spPr>
          <a:xfrm>
            <a:off x="1225659" y="1381968"/>
            <a:ext cx="2906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아파치 웹서버 설치 도움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3EC9F2B-DE84-4F90-B6D8-1FDCD53AA0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273" y="4639938"/>
            <a:ext cx="3139319" cy="141463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4799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JavaScript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D43678-CA2C-4342-BCF9-979E40A3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172" y="1624051"/>
            <a:ext cx="3315163" cy="35056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7E00618-431A-4C92-BB49-F3E720E8A3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416" y="1624051"/>
            <a:ext cx="2053194" cy="24776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15C05A-A933-494E-B706-B6DF1A699D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924"/>
          <a:stretch/>
        </p:blipFill>
        <p:spPr>
          <a:xfrm>
            <a:off x="7127898" y="1624051"/>
            <a:ext cx="3760058" cy="14956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49A3FE8-24C1-4485-9C98-13CF1A81DE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39648"/>
          <a:stretch/>
        </p:blipFill>
        <p:spPr>
          <a:xfrm>
            <a:off x="7127898" y="3191967"/>
            <a:ext cx="3760058" cy="1600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0AE6153-339B-4CA9-BEC3-116CDB9965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16" t="-600" r="39016" b="600"/>
          <a:stretch/>
        </p:blipFill>
        <p:spPr>
          <a:xfrm>
            <a:off x="7127897" y="4893077"/>
            <a:ext cx="3760058" cy="15718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2497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JavaScript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122A38-9D77-4B8F-B1FC-5E8BD9365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81"/>
          <a:stretch/>
        </p:blipFill>
        <p:spPr>
          <a:xfrm>
            <a:off x="1182885" y="1470571"/>
            <a:ext cx="3266567" cy="2414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A4A3FF-D59B-46FD-AB11-859CEAF62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2885" y="3966329"/>
            <a:ext cx="3266567" cy="22881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78E583-537C-401A-B450-073A443C41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10"/>
          <a:stretch/>
        </p:blipFill>
        <p:spPr>
          <a:xfrm>
            <a:off x="4656842" y="1838226"/>
            <a:ext cx="6668431" cy="379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563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댓글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A1FC80-8FB1-4086-9626-182868799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364" y="4573735"/>
            <a:ext cx="4467849" cy="323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2761F72-826A-431F-80AA-A7C3016CA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4364" y="5316884"/>
            <a:ext cx="4467848" cy="3198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5602F77-EF0B-47BF-AA7C-EDFB6F40CF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8" t="10050" b="9548"/>
          <a:stretch/>
        </p:blipFill>
        <p:spPr>
          <a:xfrm>
            <a:off x="2807497" y="5820593"/>
            <a:ext cx="6837686" cy="452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91F2AB6-EE72-44F8-AB2B-8E6D4D1B1A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1528" y="1128672"/>
            <a:ext cx="5488943" cy="32377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47828754-66BB-4613-A103-67CF7B1C3EE7}"/>
              </a:ext>
            </a:extLst>
          </p:cNvPr>
          <p:cNvSpPr/>
          <p:nvPr/>
        </p:nvSpPr>
        <p:spPr>
          <a:xfrm>
            <a:off x="5940453" y="4969025"/>
            <a:ext cx="235670" cy="2953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893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MySQL - Tables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672780B-05D9-41A6-83C1-32E5065A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581" y="4113948"/>
            <a:ext cx="4321707" cy="18862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62728-65E8-4A56-95B5-D024C8382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429" y="4113948"/>
            <a:ext cx="5439534" cy="18862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16B3257-4E06-456B-B667-B3E2C068A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592" y="1846023"/>
            <a:ext cx="6981696" cy="198147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75CF996-07C6-4C8E-A826-014D490879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82"/>
          <a:stretch/>
        </p:blipFill>
        <p:spPr>
          <a:xfrm>
            <a:off x="1262429" y="1844389"/>
            <a:ext cx="2631651" cy="198311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12FC9CEB-9BE7-463A-A6F0-12BE95F7D575}"/>
              </a:ext>
            </a:extLst>
          </p:cNvPr>
          <p:cNvSpPr/>
          <p:nvPr/>
        </p:nvSpPr>
        <p:spPr>
          <a:xfrm>
            <a:off x="6170148" y="1844389"/>
            <a:ext cx="617151" cy="276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357778-A05C-4949-BCFE-533F6D964F5E}"/>
              </a:ext>
            </a:extLst>
          </p:cNvPr>
          <p:cNvSpPr/>
          <p:nvPr/>
        </p:nvSpPr>
        <p:spPr>
          <a:xfrm>
            <a:off x="3089154" y="4113948"/>
            <a:ext cx="728702" cy="2883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88F535-CE21-46C5-AE1A-AC1A17C37971}"/>
              </a:ext>
            </a:extLst>
          </p:cNvPr>
          <p:cNvSpPr/>
          <p:nvPr/>
        </p:nvSpPr>
        <p:spPr>
          <a:xfrm>
            <a:off x="8858358" y="4205378"/>
            <a:ext cx="709848" cy="27664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0475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MySQL - JOIN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AB5D15-B96E-45E4-A2B1-0D42C318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598" y="1787879"/>
            <a:ext cx="10240804" cy="201958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BB929D4-FD01-4716-B856-8695D956A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8" y="4190633"/>
            <a:ext cx="11278124" cy="191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75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MySQL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969A63-0462-404B-B2A1-D1E48D557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806" y="1128402"/>
            <a:ext cx="8167067" cy="53544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8429C910-CB70-4D00-AA25-DB277382DB1B}"/>
              </a:ext>
            </a:extLst>
          </p:cNvPr>
          <p:cNvSpPr/>
          <p:nvPr/>
        </p:nvSpPr>
        <p:spPr>
          <a:xfrm>
            <a:off x="2142806" y="4858666"/>
            <a:ext cx="1373392" cy="8163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48CDAC-6976-4D81-8698-723CBCB96B57}"/>
              </a:ext>
            </a:extLst>
          </p:cNvPr>
          <p:cNvSpPr/>
          <p:nvPr/>
        </p:nvSpPr>
        <p:spPr>
          <a:xfrm>
            <a:off x="3718652" y="3889275"/>
            <a:ext cx="4812605" cy="15122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7176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CD167FE4-116F-4EB5-83ED-812C5B639EB9}"/>
              </a:ext>
            </a:extLst>
          </p:cNvPr>
          <p:cNvGraphicFramePr>
            <a:graphicFrameLocks noGrp="1"/>
          </p:cNvGraphicFramePr>
          <p:nvPr/>
        </p:nvGraphicFramePr>
        <p:xfrm>
          <a:off x="1110790" y="1417746"/>
          <a:ext cx="10069397" cy="477531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281607">
                  <a:extLst>
                    <a:ext uri="{9D8B030D-6E8A-4147-A177-3AD203B41FA5}">
                      <a16:colId xmlns:a16="http://schemas.microsoft.com/office/drawing/2014/main" val="2721988299"/>
                    </a:ext>
                  </a:extLst>
                </a:gridCol>
                <a:gridCol w="973402">
                  <a:extLst>
                    <a:ext uri="{9D8B030D-6E8A-4147-A177-3AD203B41FA5}">
                      <a16:colId xmlns:a16="http://schemas.microsoft.com/office/drawing/2014/main" val="566451944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560310405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2696862911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3732868604"/>
                    </a:ext>
                  </a:extLst>
                </a:gridCol>
                <a:gridCol w="943349">
                  <a:extLst>
                    <a:ext uri="{9D8B030D-6E8A-4147-A177-3AD203B41FA5}">
                      <a16:colId xmlns:a16="http://schemas.microsoft.com/office/drawing/2014/main" val="1788163403"/>
                    </a:ext>
                  </a:extLst>
                </a:gridCol>
                <a:gridCol w="1003619">
                  <a:extLst>
                    <a:ext uri="{9D8B030D-6E8A-4147-A177-3AD203B41FA5}">
                      <a16:colId xmlns:a16="http://schemas.microsoft.com/office/drawing/2014/main" val="2032294109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476562352"/>
                    </a:ext>
                  </a:extLst>
                </a:gridCol>
                <a:gridCol w="973484">
                  <a:extLst>
                    <a:ext uri="{9D8B030D-6E8A-4147-A177-3AD203B41FA5}">
                      <a16:colId xmlns:a16="http://schemas.microsoft.com/office/drawing/2014/main" val="2323090526"/>
                    </a:ext>
                  </a:extLst>
                </a:gridCol>
              </a:tblGrid>
              <a:tr h="72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DATE/</a:t>
                      </a:r>
                    </a:p>
                    <a:p>
                      <a:pPr algn="ctr" latinLnBrk="1"/>
                      <a:r>
                        <a:rPr lang="en-US" altLang="ko-KR" dirty="0"/>
                        <a:t>TO DO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1.4 ~ 1.8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1.11~</a:t>
                      </a:r>
                    </a:p>
                    <a:p>
                      <a:pPr algn="ctr" latinLnBrk="1"/>
                      <a:r>
                        <a:rPr lang="en-US" altLang="ko-KR" dirty="0"/>
                        <a:t>1.15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1.18~</a:t>
                      </a:r>
                    </a:p>
                    <a:p>
                      <a:pPr algn="ctr" latinLnBrk="1"/>
                      <a:r>
                        <a:rPr lang="en-US" altLang="ko-KR" dirty="0"/>
                        <a:t>1.22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1.25~</a:t>
                      </a:r>
                    </a:p>
                    <a:p>
                      <a:pPr algn="ctr" latinLnBrk="1"/>
                      <a:r>
                        <a:rPr lang="en-US" altLang="ko-KR" dirty="0"/>
                        <a:t>1.29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2.1~</a:t>
                      </a:r>
                    </a:p>
                    <a:p>
                      <a:pPr algn="ctr" latinLnBrk="1"/>
                      <a:r>
                        <a:rPr lang="en-US" altLang="ko-KR" dirty="0"/>
                        <a:t>2.5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2.8~</a:t>
                      </a:r>
                    </a:p>
                    <a:p>
                      <a:pPr algn="ctr" latinLnBrk="1"/>
                      <a:r>
                        <a:rPr lang="en-US" altLang="ko-KR" dirty="0"/>
                        <a:t>2.12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2.15~</a:t>
                      </a:r>
                    </a:p>
                    <a:p>
                      <a:pPr algn="ctr" latinLnBrk="1"/>
                      <a:r>
                        <a:rPr lang="en-US" altLang="ko-KR" dirty="0"/>
                        <a:t>2.19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2.22~</a:t>
                      </a:r>
                    </a:p>
                    <a:p>
                      <a:pPr algn="ctr" latinLnBrk="1"/>
                      <a:r>
                        <a:rPr lang="en-US" altLang="ko-KR" dirty="0"/>
                        <a:t>2.26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2741765"/>
                  </a:ext>
                </a:extLst>
              </a:tr>
              <a:tr h="5244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자료 분석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요구사항 정리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662047"/>
                  </a:ext>
                </a:extLst>
              </a:tr>
              <a:tr h="45920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html,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css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MySQL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학습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3334702"/>
                  </a:ext>
                </a:extLst>
              </a:tr>
              <a:tr h="5126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jsp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Node.js,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boothstrap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express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학습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464353"/>
                  </a:ext>
                </a:extLst>
              </a:tr>
              <a:tr h="5013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작성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연구실 정보 추가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742902"/>
                  </a:ext>
                </a:extLst>
              </a:tr>
              <a:tr h="518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디자인 수정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구글 캘린더 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사이즈 수정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965688"/>
                  </a:ext>
                </a:extLst>
              </a:tr>
              <a:tr h="51469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파일 여러 개 업로드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글꼴 및 색상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7717806"/>
                  </a:ext>
                </a:extLst>
              </a:tr>
              <a:tr h="52169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공지글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11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최상단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이동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암호 방식 변경</a:t>
                      </a:r>
                      <a:endParaRPr lang="en-US" altLang="ko-KR" sz="11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198578"/>
                  </a:ext>
                </a:extLst>
              </a:tr>
              <a:tr h="4947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전체적인 기능 보완</a:t>
                      </a: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테스트 및 배포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6081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64385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44377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02E016-32FD-42CF-8416-436645BB88BE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및 프레임워크 관련 공부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Node.js, Bootstrap, express</a:t>
            </a: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07889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6C011AED-865D-48E3-9F91-3445F9370E7D}"/>
              </a:ext>
            </a:extLst>
          </p:cNvPr>
          <p:cNvGrpSpPr/>
          <p:nvPr/>
        </p:nvGrpSpPr>
        <p:grpSpPr>
          <a:xfrm>
            <a:off x="-5118" y="-9527"/>
            <a:ext cx="6463364" cy="6881126"/>
            <a:chOff x="-5118" y="-9527"/>
            <a:chExt cx="6463364" cy="6881126"/>
          </a:xfrm>
        </p:grpSpPr>
        <p:sp>
          <p:nvSpPr>
            <p:cNvPr id="11" name="Прямоугольный треугольник 11"/>
            <p:cNvSpPr/>
            <p:nvPr/>
          </p:nvSpPr>
          <p:spPr>
            <a:xfrm>
              <a:off x="0" y="1160011"/>
              <a:ext cx="6458246" cy="5711588"/>
            </a:xfrm>
            <a:custGeom>
              <a:avLst/>
              <a:gdLst>
                <a:gd name="connsiteX0" fmla="*/ 0 w 5380074"/>
                <a:gd name="connsiteY0" fmla="*/ 685800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6858000 h 6858000"/>
                <a:gd name="connsiteX0" fmla="*/ 0 w 5380074"/>
                <a:gd name="connsiteY0" fmla="*/ 5697940 h 6858000"/>
                <a:gd name="connsiteX1" fmla="*/ 0 w 5380074"/>
                <a:gd name="connsiteY1" fmla="*/ 0 h 6858000"/>
                <a:gd name="connsiteX2" fmla="*/ 5380074 w 5380074"/>
                <a:gd name="connsiteY2" fmla="*/ 6858000 h 6858000"/>
                <a:gd name="connsiteX3" fmla="*/ 0 w 5380074"/>
                <a:gd name="connsiteY3" fmla="*/ 5697940 h 6858000"/>
                <a:gd name="connsiteX0" fmla="*/ 0 w 4902402"/>
                <a:gd name="connsiteY0" fmla="*/ 5697940 h 5725236"/>
                <a:gd name="connsiteX1" fmla="*/ 0 w 4902402"/>
                <a:gd name="connsiteY1" fmla="*/ 0 h 5725236"/>
                <a:gd name="connsiteX2" fmla="*/ 4902402 w 4902402"/>
                <a:gd name="connsiteY2" fmla="*/ 5725236 h 5725236"/>
                <a:gd name="connsiteX3" fmla="*/ 0 w 4902402"/>
                <a:gd name="connsiteY3" fmla="*/ 5697940 h 5725236"/>
                <a:gd name="connsiteX0" fmla="*/ 0 w 6458246"/>
                <a:gd name="connsiteY0" fmla="*/ 5697940 h 5711588"/>
                <a:gd name="connsiteX1" fmla="*/ 0 w 6458246"/>
                <a:gd name="connsiteY1" fmla="*/ 0 h 5711588"/>
                <a:gd name="connsiteX2" fmla="*/ 6458246 w 6458246"/>
                <a:gd name="connsiteY2" fmla="*/ 5711588 h 5711588"/>
                <a:gd name="connsiteX3" fmla="*/ 0 w 6458246"/>
                <a:gd name="connsiteY3" fmla="*/ 5697940 h 571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8246" h="5711588">
                  <a:moveTo>
                    <a:pt x="0" y="5697940"/>
                  </a:moveTo>
                  <a:lnTo>
                    <a:pt x="0" y="0"/>
                  </a:lnTo>
                  <a:lnTo>
                    <a:pt x="6458246" y="5711588"/>
                  </a:lnTo>
                  <a:lnTo>
                    <a:pt x="0" y="5697940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" name="Параллелограмм 17"/>
            <p:cNvSpPr/>
            <p:nvPr/>
          </p:nvSpPr>
          <p:spPr>
            <a:xfrm>
              <a:off x="-5118" y="-9527"/>
              <a:ext cx="5385192" cy="6872928"/>
            </a:xfrm>
            <a:custGeom>
              <a:avLst/>
              <a:gdLst>
                <a:gd name="connsiteX0" fmla="*/ 0 w 7099692"/>
                <a:gd name="connsiteY0" fmla="*/ 6858000 h 6858000"/>
                <a:gd name="connsiteX1" fmla="*/ 1714500 w 7099692"/>
                <a:gd name="connsiteY1" fmla="*/ 0 h 6858000"/>
                <a:gd name="connsiteX2" fmla="*/ 7099692 w 7099692"/>
                <a:gd name="connsiteY2" fmla="*/ 0 h 6858000"/>
                <a:gd name="connsiteX3" fmla="*/ 5385192 w 7099692"/>
                <a:gd name="connsiteY3" fmla="*/ 6858000 h 6858000"/>
                <a:gd name="connsiteX4" fmla="*/ 0 w 7099692"/>
                <a:gd name="connsiteY4" fmla="*/ 6858000 h 6858000"/>
                <a:gd name="connsiteX0" fmla="*/ 5118 w 5385192"/>
                <a:gd name="connsiteY0" fmla="*/ 6844353 h 6858000"/>
                <a:gd name="connsiteX1" fmla="*/ 0 w 5385192"/>
                <a:gd name="connsiteY1" fmla="*/ 0 h 6858000"/>
                <a:gd name="connsiteX2" fmla="*/ 5385192 w 5385192"/>
                <a:gd name="connsiteY2" fmla="*/ 0 h 6858000"/>
                <a:gd name="connsiteX3" fmla="*/ 3670692 w 5385192"/>
                <a:gd name="connsiteY3" fmla="*/ 6858000 h 6858000"/>
                <a:gd name="connsiteX4" fmla="*/ 5118 w 5385192"/>
                <a:gd name="connsiteY4" fmla="*/ 6844353 h 6858000"/>
                <a:gd name="connsiteX0" fmla="*/ 5118 w 5385192"/>
                <a:gd name="connsiteY0" fmla="*/ 6844353 h 6871648"/>
                <a:gd name="connsiteX1" fmla="*/ 0 w 5385192"/>
                <a:gd name="connsiteY1" fmla="*/ 0 h 6871648"/>
                <a:gd name="connsiteX2" fmla="*/ 5385192 w 5385192"/>
                <a:gd name="connsiteY2" fmla="*/ 0 h 6871648"/>
                <a:gd name="connsiteX3" fmla="*/ 2633462 w 5385192"/>
                <a:gd name="connsiteY3" fmla="*/ 6871648 h 6871648"/>
                <a:gd name="connsiteX4" fmla="*/ 5118 w 5385192"/>
                <a:gd name="connsiteY4" fmla="*/ 6844353 h 6871648"/>
                <a:gd name="connsiteX0" fmla="*/ 0 w 5389599"/>
                <a:gd name="connsiteY0" fmla="*/ 6853878 h 6871648"/>
                <a:gd name="connsiteX1" fmla="*/ 4407 w 5389599"/>
                <a:gd name="connsiteY1" fmla="*/ 0 h 6871648"/>
                <a:gd name="connsiteX2" fmla="*/ 5389599 w 5389599"/>
                <a:gd name="connsiteY2" fmla="*/ 0 h 6871648"/>
                <a:gd name="connsiteX3" fmla="*/ 2637869 w 5389599"/>
                <a:gd name="connsiteY3" fmla="*/ 6871648 h 6871648"/>
                <a:gd name="connsiteX4" fmla="*/ 0 w 5389599"/>
                <a:gd name="connsiteY4" fmla="*/ 6853878 h 6871648"/>
                <a:gd name="connsiteX0" fmla="*/ 24168 w 5385192"/>
                <a:gd name="connsiteY0" fmla="*/ 6872928 h 6872928"/>
                <a:gd name="connsiteX1" fmla="*/ 0 w 5385192"/>
                <a:gd name="connsiteY1" fmla="*/ 0 h 6872928"/>
                <a:gd name="connsiteX2" fmla="*/ 5385192 w 5385192"/>
                <a:gd name="connsiteY2" fmla="*/ 0 h 6872928"/>
                <a:gd name="connsiteX3" fmla="*/ 2633462 w 5385192"/>
                <a:gd name="connsiteY3" fmla="*/ 6871648 h 6872928"/>
                <a:gd name="connsiteX4" fmla="*/ 24168 w 5385192"/>
                <a:gd name="connsiteY4" fmla="*/ 6872928 h 6872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5192" h="6872928">
                  <a:moveTo>
                    <a:pt x="24168" y="6872928"/>
                  </a:moveTo>
                  <a:lnTo>
                    <a:pt x="0" y="0"/>
                  </a:lnTo>
                  <a:lnTo>
                    <a:pt x="5385192" y="0"/>
                  </a:lnTo>
                  <a:lnTo>
                    <a:pt x="2633462" y="6871648"/>
                  </a:lnTo>
                  <a:lnTo>
                    <a:pt x="24168" y="6872928"/>
                  </a:lnTo>
                  <a:close/>
                </a:path>
              </a:pathLst>
            </a:custGeom>
            <a:solidFill>
              <a:schemeClr val="bg2">
                <a:lumMod val="10000"/>
                <a:alpha val="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838E0AC-4721-4B15-AA56-31C502A6562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547" y="5639522"/>
            <a:ext cx="3525625" cy="11105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2783958" y="2093205"/>
            <a:ext cx="6624084" cy="13357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800" i="1" spc="1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  <a:p>
            <a:pPr algn="ctr"/>
            <a:r>
              <a:rPr lang="ko-KR" altLang="en-US" sz="5400" b="1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연구실 주간 보고</a:t>
            </a:r>
            <a:endParaRPr lang="en-US" sz="4000" b="1" spc="1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458056E-97CF-4E08-9C72-A918B00160EE}"/>
              </a:ext>
            </a:extLst>
          </p:cNvPr>
          <p:cNvSpPr txBox="1">
            <a:spLocks/>
          </p:cNvSpPr>
          <p:nvPr/>
        </p:nvSpPr>
        <p:spPr>
          <a:xfrm>
            <a:off x="4593536" y="2183106"/>
            <a:ext cx="3992011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2021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년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01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월 </a:t>
            </a:r>
            <a:r>
              <a:rPr lang="en-US" altLang="ko-KR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08</a:t>
            </a:r>
            <a:r>
              <a:rPr lang="ko-KR" altLang="en-US" sz="1800" spc="3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일</a:t>
            </a:r>
            <a:endParaRPr lang="en-US" altLang="ko-KR" sz="1800" spc="300" dirty="0"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8C0C96F-022A-406B-9698-049C159CC2D5}"/>
              </a:ext>
            </a:extLst>
          </p:cNvPr>
          <p:cNvSpPr txBox="1">
            <a:spLocks/>
          </p:cNvSpPr>
          <p:nvPr/>
        </p:nvSpPr>
        <p:spPr>
          <a:xfrm>
            <a:off x="2961774" y="3335867"/>
            <a:ext cx="6268452" cy="574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26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개인 프로젝트</a:t>
            </a:r>
            <a:endParaRPr lang="en-US" altLang="ko-KR" sz="26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CFBF900E-AD43-4D57-BCAE-EDDCD1FDAA4E}"/>
              </a:ext>
            </a:extLst>
          </p:cNvPr>
          <p:cNvSpPr txBox="1">
            <a:spLocks/>
          </p:cNvSpPr>
          <p:nvPr/>
        </p:nvSpPr>
        <p:spPr>
          <a:xfrm>
            <a:off x="2961774" y="4554617"/>
            <a:ext cx="6268452" cy="321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200"/>
              </a:spcBef>
              <a:buNone/>
            </a:pPr>
            <a:r>
              <a:rPr lang="ko-KR" altLang="en-US" sz="18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Poppins SemiBold" panose="02000000000000000000" pitchFamily="2" charset="0"/>
              </a:rPr>
              <a:t>마윤경</a:t>
            </a:r>
            <a:endParaRPr lang="en-US" altLang="ko-KR"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Poppins SemiBold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2629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Заголовок 1"/>
          <p:cNvSpPr txBox="1">
            <a:spLocks/>
          </p:cNvSpPr>
          <p:nvPr/>
        </p:nvSpPr>
        <p:spPr>
          <a:xfrm>
            <a:off x="803963" y="2261872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spc="100" dirty="0">
                <a:solidFill>
                  <a:schemeClr val="bg2">
                    <a:lumMod val="25000"/>
                  </a:schemeClr>
                </a:solidFill>
                <a:latin typeface="Poppins SemiBold" panose="02000000000000000000" pitchFamily="2" charset="0"/>
                <a:ea typeface="Lato" panose="020F0502020204030203" pitchFamily="34" charset="0"/>
                <a:cs typeface="Poppins SemiBold" panose="02000000000000000000" pitchFamily="2" charset="0"/>
              </a:rPr>
              <a:t>INDEX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28" name="Прямая соединительная линия 27"/>
          <p:cNvCxnSpPr/>
          <p:nvPr/>
        </p:nvCxnSpPr>
        <p:spPr>
          <a:xfrm>
            <a:off x="916355" y="4109373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Подзаголовок 2">
            <a:extLst>
              <a:ext uri="{FF2B5EF4-FFF2-40B4-BE49-F238E27FC236}">
                <a16:creationId xmlns:a16="http://schemas.microsoft.com/office/drawing/2014/main" id="{2AE16DAA-FC64-481A-B266-1EDD85E60748}"/>
              </a:ext>
            </a:extLst>
          </p:cNvPr>
          <p:cNvSpPr txBox="1">
            <a:spLocks/>
          </p:cNvSpPr>
          <p:nvPr/>
        </p:nvSpPr>
        <p:spPr>
          <a:xfrm>
            <a:off x="823316" y="194743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목차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5" name="Овал 38">
            <a:extLst>
              <a:ext uri="{FF2B5EF4-FFF2-40B4-BE49-F238E27FC236}">
                <a16:creationId xmlns:a16="http://schemas.microsoft.com/office/drawing/2014/main" id="{502A350A-2E91-42E3-834A-B16C758E3B02}"/>
              </a:ext>
            </a:extLst>
          </p:cNvPr>
          <p:cNvSpPr/>
          <p:nvPr/>
        </p:nvSpPr>
        <p:spPr>
          <a:xfrm>
            <a:off x="6095724" y="2550301"/>
            <a:ext cx="500215" cy="50021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1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6" name="Овал 37">
            <a:extLst>
              <a:ext uri="{FF2B5EF4-FFF2-40B4-BE49-F238E27FC236}">
                <a16:creationId xmlns:a16="http://schemas.microsoft.com/office/drawing/2014/main" id="{BD24100F-D0CD-49A6-B0E8-969182818C9E}"/>
              </a:ext>
            </a:extLst>
          </p:cNvPr>
          <p:cNvSpPr/>
          <p:nvPr/>
        </p:nvSpPr>
        <p:spPr>
          <a:xfrm>
            <a:off x="6095723" y="3366704"/>
            <a:ext cx="500215" cy="50021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2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7" name="Овал 36">
            <a:extLst>
              <a:ext uri="{FF2B5EF4-FFF2-40B4-BE49-F238E27FC236}">
                <a16:creationId xmlns:a16="http://schemas.microsoft.com/office/drawing/2014/main" id="{F45DB930-BD5F-4865-98E2-A08973B0F649}"/>
              </a:ext>
            </a:extLst>
          </p:cNvPr>
          <p:cNvSpPr/>
          <p:nvPr/>
        </p:nvSpPr>
        <p:spPr>
          <a:xfrm>
            <a:off x="6095723" y="4178523"/>
            <a:ext cx="500215" cy="50021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3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864785-4E84-4E83-BEB5-16E8F0D1A9B6}"/>
              </a:ext>
            </a:extLst>
          </p:cNvPr>
          <p:cNvSpPr/>
          <p:nvPr/>
        </p:nvSpPr>
        <p:spPr>
          <a:xfrm>
            <a:off x="2573868" y="260543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PLAN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590E649-1FEE-4790-9EB8-2905D59DCEB5}"/>
              </a:ext>
            </a:extLst>
          </p:cNvPr>
          <p:cNvSpPr/>
          <p:nvPr/>
        </p:nvSpPr>
        <p:spPr>
          <a:xfrm>
            <a:off x="2573867" y="3421833"/>
            <a:ext cx="30221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pPr algn="r"/>
            <a:r>
              <a:rPr lang="en-US" altLang="ko-KR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ko-KR" altLang="en-US" dirty="0"/>
          </a:p>
        </p:txBody>
      </p:sp>
      <p:sp>
        <p:nvSpPr>
          <p:cNvPr id="11" name="Овал 36">
            <a:extLst>
              <a:ext uri="{FF2B5EF4-FFF2-40B4-BE49-F238E27FC236}">
                <a16:creationId xmlns:a16="http://schemas.microsoft.com/office/drawing/2014/main" id="{4B6CD59F-9A62-4307-8D08-1E15C119B6E0}"/>
              </a:ext>
            </a:extLst>
          </p:cNvPr>
          <p:cNvSpPr/>
          <p:nvPr/>
        </p:nvSpPr>
        <p:spPr>
          <a:xfrm>
            <a:off x="6095723" y="4990342"/>
            <a:ext cx="500215" cy="50021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4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73D5E1-FDA2-46A8-878D-7BD1CC341D97}"/>
              </a:ext>
            </a:extLst>
          </p:cNvPr>
          <p:cNvSpPr/>
          <p:nvPr/>
        </p:nvSpPr>
        <p:spPr>
          <a:xfrm>
            <a:off x="2572157" y="4230500"/>
            <a:ext cx="30221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PLOBLEMS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57CBBBB-4532-4A53-AD73-23F72E09594A}"/>
              </a:ext>
            </a:extLst>
          </p:cNvPr>
          <p:cNvSpPr/>
          <p:nvPr/>
        </p:nvSpPr>
        <p:spPr>
          <a:xfrm>
            <a:off x="2538703" y="5045471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 PLAN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15" name="Овал 36">
            <a:extLst>
              <a:ext uri="{FF2B5EF4-FFF2-40B4-BE49-F238E27FC236}">
                <a16:creationId xmlns:a16="http://schemas.microsoft.com/office/drawing/2014/main" id="{4198F354-C95C-4676-A447-026853434120}"/>
              </a:ext>
            </a:extLst>
          </p:cNvPr>
          <p:cNvSpPr/>
          <p:nvPr/>
        </p:nvSpPr>
        <p:spPr>
          <a:xfrm>
            <a:off x="6095722" y="5802161"/>
            <a:ext cx="500215" cy="50021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5</a:t>
            </a:r>
            <a:endParaRPr lang="ru-RU" dirty="0">
              <a:solidFill>
                <a:schemeClr val="bg1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08C0A0-BE16-43BC-B605-41AE7E6A0FDD}"/>
              </a:ext>
            </a:extLst>
          </p:cNvPr>
          <p:cNvSpPr/>
          <p:nvPr/>
        </p:nvSpPr>
        <p:spPr>
          <a:xfrm>
            <a:off x="2538703" y="5854138"/>
            <a:ext cx="30556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b="1" spc="100" dirty="0">
                <a:solidFill>
                  <a:srgbClr val="3B3838"/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 PRESENTATION</a:t>
            </a:r>
            <a:endParaRPr lang="ko-KR" altLang="en-US" dirty="0">
              <a:solidFill>
                <a:srgbClr val="3B3838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6017AF0-3A94-4316-A131-2FFC2FD47581}"/>
              </a:ext>
            </a:extLst>
          </p:cNvPr>
          <p:cNvSpPr/>
          <p:nvPr/>
        </p:nvSpPr>
        <p:spPr>
          <a:xfrm>
            <a:off x="6883803" y="265656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지난 주 계획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207668F-A833-47DD-A5CA-8EB4580AFFFE}"/>
              </a:ext>
            </a:extLst>
          </p:cNvPr>
          <p:cNvSpPr/>
          <p:nvPr/>
        </p:nvSpPr>
        <p:spPr>
          <a:xfrm>
            <a:off x="6883802" y="3472966"/>
            <a:ext cx="2442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진행 사항</a:t>
            </a:r>
            <a:endParaRPr lang="en-US" altLang="ko-KR" sz="1600" b="1" spc="1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Poppins SemiBold" panose="02000000000000000000" pitchFamily="2" charset="0"/>
            </a:endParaRPr>
          </a:p>
          <a:p>
            <a:r>
              <a:rPr lang="en-US" altLang="ko-KR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&amp;</a:t>
            </a:r>
            <a:r>
              <a:rPr lang="ko-KR" altLang="en-US" sz="1600" b="1" spc="1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</a:t>
            </a:r>
            <a:endParaRPr lang="ko-KR" altLang="en-US" sz="16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E0E4C00-B9AE-444A-A22A-54C06CB69547}"/>
              </a:ext>
            </a:extLst>
          </p:cNvPr>
          <p:cNvSpPr/>
          <p:nvPr/>
        </p:nvSpPr>
        <p:spPr>
          <a:xfrm>
            <a:off x="6882092" y="4281633"/>
            <a:ext cx="2442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애로사항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D5D4282-CDDF-4D96-A907-FD1AA39DBA9E}"/>
              </a:ext>
            </a:extLst>
          </p:cNvPr>
          <p:cNvSpPr/>
          <p:nvPr/>
        </p:nvSpPr>
        <p:spPr>
          <a:xfrm>
            <a:off x="6859308" y="5096604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spc="100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Poppins SemiBold" panose="02000000000000000000" pitchFamily="2" charset="0"/>
              </a:rPr>
              <a:t>다음 주 계획</a:t>
            </a:r>
            <a:endParaRPr lang="ko-KR" altLang="en-US" sz="1600" b="1" dirty="0">
              <a:solidFill>
                <a:srgbClr val="3B383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18C48BD-529C-4E08-A9FF-D0E325E29E58}"/>
              </a:ext>
            </a:extLst>
          </p:cNvPr>
          <p:cNvSpPr/>
          <p:nvPr/>
        </p:nvSpPr>
        <p:spPr>
          <a:xfrm>
            <a:off x="6859308" y="5905271"/>
            <a:ext cx="24698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지난 주</a:t>
            </a:r>
            <a:r>
              <a:rPr lang="en-US" altLang="ko-KR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600" b="1" dirty="0">
                <a:solidFill>
                  <a:srgbClr val="3B383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발표 자료</a:t>
            </a:r>
          </a:p>
        </p:txBody>
      </p:sp>
    </p:spTree>
    <p:extLst>
      <p:ext uri="{BB962C8B-B14F-4D97-AF65-F5344CB8AC3E}">
        <p14:creationId xmlns:p14="http://schemas.microsoft.com/office/powerpoint/2010/main" val="1137267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LAST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지난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2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rgbClr val="3B383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연구실 홈페이지 자료 분석 및 요구사항 정리 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1014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PROGRESS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&amp; RESULT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진행사항 </a:t>
            </a: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&amp;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결과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881249-C988-4013-BA33-7612674F027F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연구실 홈페이지 자료 분석 및 요구사항 정리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완료</a:t>
            </a:r>
            <a:r>
              <a:rPr lang="en-US" altLang="ko-KR" sz="2000" dirty="0">
                <a:solidFill>
                  <a:schemeClr val="accent6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2465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댓글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8C77C64-6603-4D9B-BC94-3E3AD1AA6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37" y="1577145"/>
            <a:ext cx="5172797" cy="31436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BDED523-79C9-4739-9E49-106AA57FB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37" y="2260036"/>
            <a:ext cx="4789440" cy="32520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C5E715-51D8-4E7A-9581-D79ADDED3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537" y="1212506"/>
            <a:ext cx="1705213" cy="39058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CE5906D-F607-478F-B6A5-7968886F6E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8" t="10050" b="9548"/>
          <a:stretch/>
        </p:blipFill>
        <p:spPr>
          <a:xfrm>
            <a:off x="822537" y="2764459"/>
            <a:ext cx="6837686" cy="4524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D508AA7-AB3E-4EDE-A7B0-ED6E077798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709" y="3802369"/>
            <a:ext cx="8268854" cy="247684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C4D3DF-A5F1-4C74-BF75-5C906A4F40BA}"/>
              </a:ext>
            </a:extLst>
          </p:cNvPr>
          <p:cNvSpPr/>
          <p:nvPr/>
        </p:nvSpPr>
        <p:spPr>
          <a:xfrm>
            <a:off x="4468305" y="5731497"/>
            <a:ext cx="1442302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961B93B-C160-4D62-8C07-766B78BBE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2900" y="1974788"/>
            <a:ext cx="5071588" cy="6157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84257593-F547-4FD3-899E-65F7456BB4DD}"/>
              </a:ext>
            </a:extLst>
          </p:cNvPr>
          <p:cNvSpPr/>
          <p:nvPr/>
        </p:nvSpPr>
        <p:spPr>
          <a:xfrm>
            <a:off x="3099422" y="1934098"/>
            <a:ext cx="235670" cy="29531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ECCCAB-013A-4E72-8319-2FB0D680C041}"/>
              </a:ext>
            </a:extLst>
          </p:cNvPr>
          <p:cNvSpPr txBox="1"/>
          <p:nvPr/>
        </p:nvSpPr>
        <p:spPr>
          <a:xfrm>
            <a:off x="789855" y="3390916"/>
            <a:ext cx="2309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댓글 수정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3C4C6F-A34F-47E3-B6A8-2DF347BFEBAD}"/>
              </a:ext>
            </a:extLst>
          </p:cNvPr>
          <p:cNvSpPr/>
          <p:nvPr/>
        </p:nvSpPr>
        <p:spPr>
          <a:xfrm>
            <a:off x="2337847" y="5959313"/>
            <a:ext cx="895548" cy="2545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13431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연구실 홈페이지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38ACB4-05D0-4F12-817E-1A4B9A415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448" y="1566634"/>
            <a:ext cx="6925642" cy="1609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2A9A92A-F53A-4D8D-9128-8DB17D1DE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343"/>
          <a:stretch/>
        </p:blipFill>
        <p:spPr>
          <a:xfrm>
            <a:off x="4674422" y="3429000"/>
            <a:ext cx="6043732" cy="2605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603F5F-8806-4422-ABB8-C0D6AA91E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448" y="3429000"/>
            <a:ext cx="2970144" cy="26076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634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시스템 설명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4D8DAB-1B7C-4DAC-BF09-F35F25D2B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014" y="1312064"/>
            <a:ext cx="7293971" cy="517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187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시스템 설명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A0A7AE-63F1-4071-BEFA-6A1ED50C3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489" y="947435"/>
            <a:ext cx="5769701" cy="563570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828268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시스템 제원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EF0DACF-A40A-4A6F-8259-DCD88530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60" y="2058189"/>
            <a:ext cx="8135485" cy="345805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4740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-5118" y="-9527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PROBLEMS</a:t>
            </a:r>
            <a:endParaRPr lang="ru-RU" altLang="ko-KR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altLang="ko-KR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애로사항</a:t>
            </a:r>
            <a:endParaRPr lang="ru-RU" altLang="ko-KR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AEBEB1B-C1CB-48E3-B564-068CB6F3C800}"/>
              </a:ext>
            </a:extLst>
          </p:cNvPr>
          <p:cNvSpPr/>
          <p:nvPr/>
        </p:nvSpPr>
        <p:spPr>
          <a:xfrm>
            <a:off x="548363" y="2993085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1">
              <a:lnSpc>
                <a:spcPct val="150000"/>
              </a:lnSpc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61790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Параллелограмм 17">
            <a:extLst>
              <a:ext uri="{FF2B5EF4-FFF2-40B4-BE49-F238E27FC236}">
                <a16:creationId xmlns:a16="http://schemas.microsoft.com/office/drawing/2014/main" id="{AD9E6EA2-BADB-4655-AB9A-3A8DDAEE2D0E}"/>
              </a:ext>
            </a:extLst>
          </p:cNvPr>
          <p:cNvSpPr/>
          <p:nvPr/>
        </p:nvSpPr>
        <p:spPr>
          <a:xfrm>
            <a:off x="0" y="-7464"/>
            <a:ext cx="5385192" cy="6872928"/>
          </a:xfrm>
          <a:custGeom>
            <a:avLst/>
            <a:gdLst>
              <a:gd name="connsiteX0" fmla="*/ 0 w 7099692"/>
              <a:gd name="connsiteY0" fmla="*/ 6858000 h 6858000"/>
              <a:gd name="connsiteX1" fmla="*/ 1714500 w 7099692"/>
              <a:gd name="connsiteY1" fmla="*/ 0 h 6858000"/>
              <a:gd name="connsiteX2" fmla="*/ 7099692 w 7099692"/>
              <a:gd name="connsiteY2" fmla="*/ 0 h 6858000"/>
              <a:gd name="connsiteX3" fmla="*/ 5385192 w 7099692"/>
              <a:gd name="connsiteY3" fmla="*/ 6858000 h 6858000"/>
              <a:gd name="connsiteX4" fmla="*/ 0 w 7099692"/>
              <a:gd name="connsiteY4" fmla="*/ 6858000 h 6858000"/>
              <a:gd name="connsiteX0" fmla="*/ 5118 w 5385192"/>
              <a:gd name="connsiteY0" fmla="*/ 6844353 h 6858000"/>
              <a:gd name="connsiteX1" fmla="*/ 0 w 5385192"/>
              <a:gd name="connsiteY1" fmla="*/ 0 h 6858000"/>
              <a:gd name="connsiteX2" fmla="*/ 5385192 w 5385192"/>
              <a:gd name="connsiteY2" fmla="*/ 0 h 6858000"/>
              <a:gd name="connsiteX3" fmla="*/ 3670692 w 5385192"/>
              <a:gd name="connsiteY3" fmla="*/ 6858000 h 6858000"/>
              <a:gd name="connsiteX4" fmla="*/ 5118 w 5385192"/>
              <a:gd name="connsiteY4" fmla="*/ 6844353 h 6858000"/>
              <a:gd name="connsiteX0" fmla="*/ 5118 w 5385192"/>
              <a:gd name="connsiteY0" fmla="*/ 6844353 h 6871648"/>
              <a:gd name="connsiteX1" fmla="*/ 0 w 5385192"/>
              <a:gd name="connsiteY1" fmla="*/ 0 h 6871648"/>
              <a:gd name="connsiteX2" fmla="*/ 5385192 w 5385192"/>
              <a:gd name="connsiteY2" fmla="*/ 0 h 6871648"/>
              <a:gd name="connsiteX3" fmla="*/ 2633462 w 5385192"/>
              <a:gd name="connsiteY3" fmla="*/ 6871648 h 6871648"/>
              <a:gd name="connsiteX4" fmla="*/ 5118 w 5385192"/>
              <a:gd name="connsiteY4" fmla="*/ 6844353 h 6871648"/>
              <a:gd name="connsiteX0" fmla="*/ 0 w 5389599"/>
              <a:gd name="connsiteY0" fmla="*/ 6853878 h 6871648"/>
              <a:gd name="connsiteX1" fmla="*/ 4407 w 5389599"/>
              <a:gd name="connsiteY1" fmla="*/ 0 h 6871648"/>
              <a:gd name="connsiteX2" fmla="*/ 5389599 w 5389599"/>
              <a:gd name="connsiteY2" fmla="*/ 0 h 6871648"/>
              <a:gd name="connsiteX3" fmla="*/ 2637869 w 5389599"/>
              <a:gd name="connsiteY3" fmla="*/ 6871648 h 6871648"/>
              <a:gd name="connsiteX4" fmla="*/ 0 w 5389599"/>
              <a:gd name="connsiteY4" fmla="*/ 6853878 h 6871648"/>
              <a:gd name="connsiteX0" fmla="*/ 24168 w 5385192"/>
              <a:gd name="connsiteY0" fmla="*/ 6872928 h 6872928"/>
              <a:gd name="connsiteX1" fmla="*/ 0 w 5385192"/>
              <a:gd name="connsiteY1" fmla="*/ 0 h 6872928"/>
              <a:gd name="connsiteX2" fmla="*/ 5385192 w 5385192"/>
              <a:gd name="connsiteY2" fmla="*/ 0 h 6872928"/>
              <a:gd name="connsiteX3" fmla="*/ 2633462 w 5385192"/>
              <a:gd name="connsiteY3" fmla="*/ 6871648 h 6872928"/>
              <a:gd name="connsiteX4" fmla="*/ 24168 w 5385192"/>
              <a:gd name="connsiteY4" fmla="*/ 6872928 h 6872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5192" h="6872928">
                <a:moveTo>
                  <a:pt x="24168" y="6872928"/>
                </a:moveTo>
                <a:lnTo>
                  <a:pt x="0" y="0"/>
                </a:lnTo>
                <a:lnTo>
                  <a:pt x="5385192" y="0"/>
                </a:lnTo>
                <a:lnTo>
                  <a:pt x="2633462" y="6871648"/>
                </a:lnTo>
                <a:lnTo>
                  <a:pt x="24168" y="6872928"/>
                </a:lnTo>
                <a:close/>
              </a:path>
            </a:pathLst>
          </a:custGeom>
          <a:solidFill>
            <a:schemeClr val="bg2">
              <a:lumMod val="10000"/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6" name="Заголовок 1">
            <a:extLst>
              <a:ext uri="{FF2B5EF4-FFF2-40B4-BE49-F238E27FC236}">
                <a16:creationId xmlns:a16="http://schemas.microsoft.com/office/drawing/2014/main" id="{D753B59A-730C-4678-9B7B-E5B6C33F1503}"/>
              </a:ext>
            </a:extLst>
          </p:cNvPr>
          <p:cNvSpPr txBox="1">
            <a:spLocks/>
          </p:cNvSpPr>
          <p:nvPr/>
        </p:nvSpPr>
        <p:spPr>
          <a:xfrm>
            <a:off x="915697" y="19274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AB787E15-5373-4A5B-B566-66455EEC9560}"/>
              </a:ext>
            </a:extLst>
          </p:cNvPr>
          <p:cNvSpPr txBox="1">
            <a:spLocks/>
          </p:cNvSpPr>
          <p:nvPr/>
        </p:nvSpPr>
        <p:spPr>
          <a:xfrm>
            <a:off x="435971" y="780205"/>
            <a:ext cx="3246668" cy="13531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NEXT WEEK</a:t>
            </a:r>
          </a:p>
          <a:p>
            <a:r>
              <a:rPr lang="en-US" altLang="ko-KR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PLAN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cxnSp>
        <p:nvCxnSpPr>
          <p:cNvPr id="8" name="Прямая соединительная линия 27">
            <a:extLst>
              <a:ext uri="{FF2B5EF4-FFF2-40B4-BE49-F238E27FC236}">
                <a16:creationId xmlns:a16="http://schemas.microsoft.com/office/drawing/2014/main" id="{28C4C7FF-81B4-44FB-BE79-15A6D01C7A38}"/>
              </a:ext>
            </a:extLst>
          </p:cNvPr>
          <p:cNvCxnSpPr/>
          <p:nvPr/>
        </p:nvCxnSpPr>
        <p:spPr>
          <a:xfrm>
            <a:off x="548363" y="2627706"/>
            <a:ext cx="657244" cy="0"/>
          </a:xfrm>
          <a:prstGeom prst="line">
            <a:avLst/>
          </a:prstGeom>
          <a:ln w="34925">
            <a:solidFill>
              <a:schemeClr val="bg2">
                <a:lumMod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54EFEEDE-9BCB-441B-8C3A-E3122FDE8304}"/>
              </a:ext>
            </a:extLst>
          </p:cNvPr>
          <p:cNvSpPr txBox="1">
            <a:spLocks/>
          </p:cNvSpPr>
          <p:nvPr/>
        </p:nvSpPr>
        <p:spPr>
          <a:xfrm>
            <a:off x="455324" y="465769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 </a:t>
            </a:r>
            <a:r>
              <a:rPr lang="ko-KR" altLang="en-US" sz="18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다음 주 계획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02E016-32FD-42CF-8416-436645BB88BE}"/>
              </a:ext>
            </a:extLst>
          </p:cNvPr>
          <p:cNvSpPr/>
          <p:nvPr/>
        </p:nvSpPr>
        <p:spPr>
          <a:xfrm>
            <a:off x="455324" y="3106683"/>
            <a:ext cx="6214533" cy="310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언어 및 프레임워크 관련 공부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Html, </a:t>
            </a: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css</a:t>
            </a: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jsp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Node.js, Bootstrap, express</a:t>
            </a: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2000" dirty="0" err="1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mysql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00100" lvl="2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2000" dirty="0">
              <a:solidFill>
                <a:srgbClr val="3B383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accent6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200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14400" lvl="1" indent="-457200">
              <a:lnSpc>
                <a:spcPct val="150000"/>
              </a:lnSpc>
              <a:buFontTx/>
              <a:buAutoNum type="arabicParenR"/>
            </a:pPr>
            <a:endParaRPr lang="en-US" altLang="ko-KR" sz="200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991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415CABC9-7C4D-42A3-8578-B6AE8261EAD7}"/>
              </a:ext>
            </a:extLst>
          </p:cNvPr>
          <p:cNvSpPr txBox="1">
            <a:spLocks/>
          </p:cNvSpPr>
          <p:nvPr/>
        </p:nvSpPr>
        <p:spPr>
          <a:xfrm>
            <a:off x="2261936" y="375130"/>
            <a:ext cx="7928809" cy="81637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spc="100" dirty="0">
                <a:solidFill>
                  <a:schemeClr val="bg2">
                    <a:lumMod val="25000"/>
                  </a:schemeClr>
                </a:solidFill>
                <a:latin typeface="Nixie"/>
                <a:ea typeface="Lato" panose="020F0502020204030203" pitchFamily="34" charset="0"/>
                <a:cs typeface="Poppins SemiBold" panose="02000000000000000000" pitchFamily="2" charset="0"/>
              </a:rPr>
              <a:t>댓글</a:t>
            </a:r>
            <a:endParaRPr lang="ru-RU" sz="4000" b="1" spc="100" dirty="0">
              <a:solidFill>
                <a:schemeClr val="bg2">
                  <a:lumMod val="25000"/>
                </a:schemeClr>
              </a:solidFill>
              <a:latin typeface="Nixie"/>
              <a:ea typeface="Lato" panose="020F0502020204030203" pitchFamily="34" charset="0"/>
              <a:cs typeface="Poppins SemiBold" panose="02000000000000000000" pitchFamily="2" charset="0"/>
            </a:endParaRPr>
          </a:p>
        </p:txBody>
      </p:sp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4248592" y="0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r>
              <a:rPr lang="en-US" sz="12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Poppins SemiBold" panose="02000000000000000000" pitchFamily="2" charset="0"/>
              </a:rPr>
              <a:t>#</a:t>
            </a:r>
            <a:r>
              <a:rPr lang="en-US" sz="20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 </a:t>
            </a:r>
            <a:r>
              <a:rPr lang="ko-KR" altLang="en-US" sz="1600" i="1" dirty="0">
                <a:solidFill>
                  <a:schemeClr val="bg1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Linux Libertine" panose="02000503000000000000" pitchFamily="2" charset="0"/>
              </a:rPr>
              <a:t>상세 내용</a:t>
            </a:r>
            <a:endParaRPr lang="ru-RU" sz="1600" i="1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FC07C8C-837E-4145-90C4-0FBB8314A4F9}"/>
              </a:ext>
            </a:extLst>
          </p:cNvPr>
          <p:cNvSpPr txBox="1">
            <a:spLocks/>
          </p:cNvSpPr>
          <p:nvPr/>
        </p:nvSpPr>
        <p:spPr>
          <a:xfrm>
            <a:off x="6807020" y="5846666"/>
            <a:ext cx="3955498" cy="375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800"/>
              </a:lnSpc>
              <a:spcBef>
                <a:spcPts val="1200"/>
              </a:spcBef>
              <a:buNone/>
            </a:pPr>
            <a:endParaRPr lang="ru-RU" sz="1400" dirty="0">
              <a:solidFill>
                <a:schemeClr val="bg1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Linux Libertine" panose="02000503000000000000" pitchFamily="2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7C511B-4CFE-493E-93DA-183D0E85E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043" y="1752184"/>
            <a:ext cx="4879388" cy="34796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7733AF5-1C8A-4160-94FE-293E74D85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134" y="1752184"/>
            <a:ext cx="5683824" cy="23122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6047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2151</TotalTime>
  <Words>1533</Words>
  <Application>Microsoft Office PowerPoint</Application>
  <PresentationFormat>와이드스크린</PresentationFormat>
  <Paragraphs>673</Paragraphs>
  <Slides>85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85</vt:i4>
      </vt:variant>
    </vt:vector>
  </HeadingPairs>
  <TitlesOfParts>
    <vt:vector size="96" baseType="lpstr">
      <vt:lpstr>Lato</vt:lpstr>
      <vt:lpstr>Nixie</vt:lpstr>
      <vt:lpstr>Poppins SemiBold</vt:lpstr>
      <vt:lpstr>나눔바른고딕</vt:lpstr>
      <vt:lpstr>나눔바른펜</vt:lpstr>
      <vt:lpstr>나눔스퀘어 Bold</vt:lpstr>
      <vt:lpstr>나눔스퀘어라운드 Regular</vt:lpstr>
      <vt:lpstr>맑은 고딕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주제 선정 이유</dc:title>
  <dc:creator>Chan-song Lee</dc:creator>
  <cp:lastModifiedBy>마 윤경</cp:lastModifiedBy>
  <cp:revision>186</cp:revision>
  <dcterms:created xsi:type="dcterms:W3CDTF">2019-11-18T18:19:02Z</dcterms:created>
  <dcterms:modified xsi:type="dcterms:W3CDTF">2021-07-05T05:13:36Z</dcterms:modified>
</cp:coreProperties>
</file>